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5" r:id="rId8"/>
    <p:sldId id="266" r:id="rId9"/>
    <p:sldId id="267" r:id="rId10"/>
    <p:sldId id="268" r:id="rId11"/>
    <p:sldId id="262" r:id="rId12"/>
    <p:sldId id="269" r:id="rId13"/>
    <p:sldId id="270" r:id="rId14"/>
    <p:sldId id="271" r:id="rId15"/>
    <p:sldId id="275" r:id="rId16"/>
    <p:sldId id="273" r:id="rId17"/>
    <p:sldId id="263" r:id="rId18"/>
    <p:sldId id="272" r:id="rId19"/>
    <p:sldId id="276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REZMAN Fanny" initials="P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4B7B03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5-04T17:34:20.425" idx="1">
    <p:pos x="5630" y="882"/>
    <p:text>Not the good picture</p:text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85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890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550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79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50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619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8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18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772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515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0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F82CC-8A4E-4188-B100-81559187CE11}" type="datetimeFigureOut">
              <a:rPr lang="fr-FR" smtClean="0"/>
              <a:t>16/10/2017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D53B-FCB3-4E99-90D0-4E99605A59C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9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network.eu/" TargetMode="External"/><Relationship Id="rId5" Type="http://schemas.openxmlformats.org/officeDocument/2006/relationships/hyperlink" Target="http://www.winetwork-data.eu/" TargetMode="Externa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t="15238" r="-93" b="5972"/>
          <a:stretch/>
        </p:blipFill>
        <p:spPr>
          <a:xfrm>
            <a:off x="0" y="0"/>
            <a:ext cx="9144000" cy="480298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1757363"/>
            <a:ext cx="7772400" cy="2387600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+mn-lt"/>
              </a:rPr>
              <a:t>Primjena vrsta roda </a:t>
            </a:r>
            <a:r>
              <a:rPr lang="fr-FR" b="1" i="1" dirty="0" err="1" smtClean="0">
                <a:solidFill>
                  <a:schemeClr val="bg1"/>
                </a:solidFill>
                <a:latin typeface="+mn-lt"/>
              </a:rPr>
              <a:t>Trichoderma</a:t>
            </a:r>
            <a:r>
              <a:rPr lang="fr-FR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hr-HR" b="1" dirty="0" smtClean="0">
                <a:solidFill>
                  <a:schemeClr val="bg1"/>
                </a:solidFill>
                <a:latin typeface="+mn-lt"/>
              </a:rPr>
              <a:t>u zaštiti od </a:t>
            </a:r>
            <a:br>
              <a:rPr lang="hr-HR" b="1" dirty="0" smtClean="0">
                <a:solidFill>
                  <a:schemeClr val="bg1"/>
                </a:solidFill>
                <a:latin typeface="+mn-lt"/>
              </a:rPr>
            </a:br>
            <a:r>
              <a:rPr lang="hr-HR" b="1" dirty="0" smtClean="0">
                <a:solidFill>
                  <a:schemeClr val="bg1"/>
                </a:solidFill>
                <a:latin typeface="+mn-lt"/>
              </a:rPr>
              <a:t>bolesti drva vinove loze</a:t>
            </a:r>
            <a:endParaRPr lang="fr-FR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3035" y="5376335"/>
            <a:ext cx="7298765" cy="787399"/>
          </a:xfrm>
        </p:spPr>
        <p:txBody>
          <a:bodyPr>
            <a:normAutofit/>
          </a:bodyPr>
          <a:lstStyle/>
          <a:p>
            <a:pPr algn="l"/>
            <a:r>
              <a:rPr lang="hr-HR" sz="1600" dirty="0" smtClean="0"/>
              <a:t>Prikaz podataka prikupljenih u sklopu projekta </a:t>
            </a:r>
            <a:r>
              <a:rPr lang="fr-FR" sz="1600" dirty="0" smtClean="0"/>
              <a:t>WINETWORK </a:t>
            </a:r>
            <a:r>
              <a:rPr lang="hr-HR" sz="1600" dirty="0" smtClean="0"/>
              <a:t>te pregledom znanstvenih radova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-150019"/>
            <a:ext cx="4944533" cy="217559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6600" y="5359401"/>
            <a:ext cx="59267" cy="558800"/>
          </a:xfrm>
          <a:prstGeom prst="rect">
            <a:avLst/>
          </a:prstGeom>
          <a:solidFill>
            <a:srgbClr val="70AD47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946149" y="6435966"/>
            <a:ext cx="8377767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Projekt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je u 100%-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tnom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iznosu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financiran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sredstvima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Europske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unije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putem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Obzor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2020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programa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istraživanja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inovacije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ugovor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broj</a:t>
            </a:r>
            <a:r>
              <a:rPr lang="fr-FR" sz="105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652601</a:t>
            </a:r>
            <a:r>
              <a:rPr lang="hr-HR" sz="105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fr-FR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6294999"/>
            <a:ext cx="781050" cy="53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5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49" y="2028825"/>
            <a:ext cx="8180917" cy="38512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2400" dirty="0" smtClean="0"/>
              <a:t>Vrste roda </a:t>
            </a: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trebaju se koristiti kao </a:t>
            </a:r>
            <a:r>
              <a:rPr lang="hr-HR" sz="2400" b="1" dirty="0" smtClean="0"/>
              <a:t>preventivan tretman, </a:t>
            </a:r>
            <a:r>
              <a:rPr lang="hr-HR" sz="2400" dirty="0" smtClean="0"/>
              <a:t>budući da one </a:t>
            </a:r>
            <a:r>
              <a:rPr lang="hr-HR" sz="2400" b="1" dirty="0" smtClean="0"/>
              <a:t>nemaju kurativni učinak</a:t>
            </a:r>
            <a:endParaRPr lang="fr-FR" sz="2400" b="1" dirty="0" smtClean="0"/>
          </a:p>
          <a:p>
            <a:pPr>
              <a:lnSpc>
                <a:spcPct val="100000"/>
              </a:lnSpc>
            </a:pPr>
            <a:r>
              <a:rPr lang="hr-HR" sz="2400" dirty="0"/>
              <a:t>Vrste roda </a:t>
            </a: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mogu efikasno </a:t>
            </a:r>
            <a:r>
              <a:rPr lang="hr-HR" sz="2400" b="1" dirty="0" smtClean="0">
                <a:solidFill>
                  <a:srgbClr val="4B7B03"/>
                </a:solidFill>
              </a:rPr>
              <a:t>spriječiti infekciju </a:t>
            </a:r>
            <a:r>
              <a:rPr lang="hr-HR" sz="2400" dirty="0" smtClean="0"/>
              <a:t>rana od rezidbe od strane patogena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hr-HR" sz="2400" dirty="0" smtClean="0"/>
              <a:t>Budući da ima mogućnost brzog rasta</a:t>
            </a:r>
            <a:r>
              <a:rPr lang="fr-FR" sz="2400" dirty="0" smtClean="0"/>
              <a:t>, </a:t>
            </a: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može u povoljnim uvjetima kolonizirati ranu od rezidbe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hr-HR" sz="2400" dirty="0" smtClean="0"/>
              <a:t>Ove su vrste visoko kompetitivne s ostalim mikroorganizmima</a:t>
            </a:r>
            <a:endParaRPr lang="fr-FR" sz="2400" dirty="0" smtClean="0"/>
          </a:p>
          <a:p>
            <a:pPr>
              <a:lnSpc>
                <a:spcPct val="100000"/>
              </a:lnSpc>
            </a:pPr>
            <a:r>
              <a:rPr lang="hr-HR" sz="2400" dirty="0" err="1" smtClean="0"/>
              <a:t>Micelij</a:t>
            </a:r>
            <a:r>
              <a:rPr lang="hr-HR" sz="2400" dirty="0" smtClean="0"/>
              <a:t> </a:t>
            </a:r>
            <a:r>
              <a:rPr lang="fr-FR" sz="2400" i="1" dirty="0" smtClean="0"/>
              <a:t>Tichoderm</a:t>
            </a:r>
            <a:r>
              <a:rPr lang="hr-HR" sz="2400" i="1" dirty="0" smtClean="0"/>
              <a:t>e</a:t>
            </a:r>
            <a:r>
              <a:rPr lang="fr-FR" sz="2400" i="1" dirty="0" smtClean="0"/>
              <a:t> </a:t>
            </a:r>
            <a:r>
              <a:rPr lang="hr-HR" sz="2400" dirty="0" smtClean="0"/>
              <a:t>može kolonizirati drvenasto tkivo čak do 2 cm ispod rane i time može spriječiti razvoj spora patogena</a:t>
            </a:r>
            <a:endParaRPr lang="hr-HR" sz="2400" i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789146" y="212720"/>
            <a:ext cx="5962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/>
              <a:t>Kako </a:t>
            </a:r>
            <a:r>
              <a:rPr lang="fr-FR" sz="3400" i="1" dirty="0" err="1"/>
              <a:t>Trichoderma</a:t>
            </a:r>
            <a:r>
              <a:rPr lang="fr-FR" sz="3400" dirty="0"/>
              <a:t> </a:t>
            </a:r>
            <a:r>
              <a:rPr lang="hr-HR" sz="3400" dirty="0"/>
              <a:t>pomaže u suzbijanju bolesti drva</a:t>
            </a:r>
            <a:r>
              <a:rPr lang="fr-FR" sz="3400" dirty="0" smtClean="0"/>
              <a:t>?</a:t>
            </a:r>
            <a:endParaRPr lang="hr-HR" sz="3400" dirty="0" smtClean="0"/>
          </a:p>
        </p:txBody>
      </p:sp>
    </p:spTree>
    <p:extLst>
      <p:ext uri="{BB962C8B-B14F-4D97-AF65-F5344CB8AC3E}">
        <p14:creationId xmlns:p14="http://schemas.microsoft.com/office/powerpoint/2010/main" val="2557612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413278"/>
            <a:ext cx="7711017" cy="1216556"/>
          </a:xfrm>
        </p:spPr>
        <p:txBody>
          <a:bodyPr>
            <a:noAutofit/>
          </a:bodyPr>
          <a:lstStyle/>
          <a:p>
            <a:r>
              <a:rPr lang="hr-HR" sz="3400" dirty="0"/>
              <a:t>Kako primijeniti proizvode na bazi </a:t>
            </a:r>
            <a:r>
              <a:rPr lang="fr-FR" sz="3400" i="1" dirty="0" err="1"/>
              <a:t>Trichoderm</a:t>
            </a:r>
            <a:r>
              <a:rPr lang="hr-HR" sz="3400" i="1" dirty="0"/>
              <a:t>e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2019300"/>
            <a:ext cx="8193617" cy="4432299"/>
          </a:xfrm>
        </p:spPr>
        <p:txBody>
          <a:bodyPr>
            <a:normAutofit/>
          </a:bodyPr>
          <a:lstStyle/>
          <a:p>
            <a:pPr algn="just">
              <a:buClr>
                <a:schemeClr val="accent6"/>
              </a:buClr>
            </a:pPr>
            <a:r>
              <a:rPr lang="hr-HR" b="1" dirty="0" smtClean="0"/>
              <a:t>Vrijeme primjene </a:t>
            </a:r>
            <a:endParaRPr lang="fr-FR" b="1" dirty="0" smtClean="0"/>
          </a:p>
          <a:p>
            <a:pPr marL="0" indent="0" algn="just">
              <a:buClr>
                <a:schemeClr val="accent6"/>
              </a:buClr>
              <a:buNone/>
            </a:pPr>
            <a:endParaRPr lang="fr-FR" sz="500" b="1" dirty="0" smtClean="0"/>
          </a:p>
          <a:p>
            <a:pPr marL="0" indent="0" algn="just">
              <a:buClr>
                <a:schemeClr val="accent6"/>
              </a:buClr>
              <a:buNone/>
            </a:pPr>
            <a:r>
              <a:rPr lang="hr-HR" dirty="0" smtClean="0"/>
              <a:t>Nakon rezidbe rane ostaju osjetljive na napad patogena dugo vremena, a najkritičniji period je do 8 tjedana nakon rezidbe. </a:t>
            </a:r>
          </a:p>
          <a:p>
            <a:pPr marL="363538" indent="-363538"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>
                <a:sym typeface="Wingdings" panose="05000000000000000000" pitchFamily="2" charset="2"/>
              </a:rPr>
              <a:t>Preporuča se primijeniti </a:t>
            </a:r>
            <a:r>
              <a:rPr lang="fr-FR" i="1" dirty="0" smtClean="0">
                <a:sym typeface="Wingdings" panose="05000000000000000000" pitchFamily="2" charset="2"/>
              </a:rPr>
              <a:t>Trichoderm</a:t>
            </a:r>
            <a:r>
              <a:rPr lang="hr-HR" i="1" dirty="0" smtClean="0">
                <a:sym typeface="Wingdings" panose="05000000000000000000" pitchFamily="2" charset="2"/>
              </a:rPr>
              <a:t>u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hr-H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čim prije po završetku rezidbe</a:t>
            </a:r>
            <a:endParaRPr lang="fr-FR" b="1" dirty="0" smtClean="0">
              <a:solidFill>
                <a:srgbClr val="4B7B03"/>
              </a:solidFill>
              <a:sym typeface="Wingdings" panose="05000000000000000000" pitchFamily="2" charset="2"/>
            </a:endParaRPr>
          </a:p>
          <a:p>
            <a:pPr marL="363538" indent="-363538"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>
                <a:sym typeface="Wingdings" panose="05000000000000000000" pitchFamily="2" charset="2"/>
              </a:rPr>
              <a:t>Primijeniti između faze mirovanja i faze suzenja </a:t>
            </a:r>
            <a:r>
              <a:rPr lang="fr-FR" dirty="0" smtClean="0">
                <a:sym typeface="Wingdings" panose="05000000000000000000" pitchFamily="2" charset="2"/>
              </a:rPr>
              <a:t>(BBCH 00- BBCH 05)</a:t>
            </a:r>
          </a:p>
          <a:p>
            <a:pPr marL="363538" indent="-363538"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>
                <a:sym typeface="Wingdings" panose="05000000000000000000" pitchFamily="2" charset="2"/>
              </a:rPr>
              <a:t>Primijeniti </a:t>
            </a:r>
            <a:r>
              <a:rPr lang="hr-HR" dirty="0" smtClean="0">
                <a:sym typeface="Wingdings" panose="05000000000000000000" pitchFamily="2" charset="2"/>
              </a:rPr>
              <a:t>pri temperaturama </a:t>
            </a:r>
            <a:r>
              <a:rPr lang="hr-H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od 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0°C </a:t>
            </a:r>
            <a:r>
              <a:rPr lang="hr-H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do 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10</a:t>
            </a:r>
            <a:r>
              <a:rPr lang="hr-H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°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C</a:t>
            </a:r>
            <a:r>
              <a:rPr lang="hr-H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,</a:t>
            </a:r>
            <a:r>
              <a:rPr lang="fr-FR" b="1" dirty="0" smtClean="0">
                <a:solidFill>
                  <a:srgbClr val="4B7B03"/>
                </a:solidFill>
                <a:sym typeface="Wingdings" panose="05000000000000000000" pitchFamily="2" charset="2"/>
              </a:rPr>
              <a:t> </a:t>
            </a:r>
            <a:r>
              <a:rPr lang="hr-HR" dirty="0" smtClean="0">
                <a:sym typeface="Wingdings" panose="05000000000000000000" pitchFamily="2" charset="2"/>
              </a:rPr>
              <a:t>ovisno o soju</a:t>
            </a:r>
            <a:endParaRPr lang="fr-FR" dirty="0" smtClean="0">
              <a:sym typeface="Wingdings" panose="05000000000000000000" pitchFamily="2" charset="2"/>
            </a:endParaRPr>
          </a:p>
          <a:p>
            <a:pPr marL="363538" indent="-363538"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>
                <a:sym typeface="Wingdings" panose="05000000000000000000" pitchFamily="2" charset="2"/>
              </a:rPr>
              <a:t>Potrebno je voditi računa o vremenskim uvjetima</a:t>
            </a:r>
            <a:r>
              <a:rPr lang="fr-FR" dirty="0" smtClean="0">
                <a:sym typeface="Wingdings" panose="05000000000000000000" pitchFamily="2" charset="2"/>
              </a:rPr>
              <a:t>: </a:t>
            </a:r>
            <a:r>
              <a:rPr lang="hr-HR" dirty="0" smtClean="0">
                <a:sym typeface="Wingdings" panose="05000000000000000000" pitchFamily="2" charset="2"/>
              </a:rPr>
              <a:t>velike količine padalina mogu isprati proizvode na bazi </a:t>
            </a:r>
            <a:r>
              <a:rPr lang="hr-HR" i="1" dirty="0" err="1" smtClean="0">
                <a:sym typeface="Wingdings" panose="05000000000000000000" pitchFamily="2" charset="2"/>
              </a:rPr>
              <a:t>Trichoderme</a:t>
            </a:r>
            <a:r>
              <a:rPr lang="hr-HR" i="1" dirty="0" smtClean="0">
                <a:sym typeface="Wingdings" panose="05000000000000000000" pitchFamily="2" charset="2"/>
              </a:rPr>
              <a:t> </a:t>
            </a:r>
            <a:endParaRPr lang="fr-FR" i="1" dirty="0" smtClean="0">
              <a:sym typeface="Wingdings" panose="05000000000000000000" pitchFamily="2" charset="2"/>
            </a:endParaRPr>
          </a:p>
          <a:p>
            <a:pPr algn="just">
              <a:buClr>
                <a:schemeClr val="accent6"/>
              </a:buClr>
              <a:buFont typeface="Wingdings" panose="05000000000000000000" pitchFamily="2" charset="2"/>
              <a:buChar char="è"/>
            </a:pPr>
            <a:endParaRPr lang="fr-FR" sz="1200" dirty="0">
              <a:sym typeface="Wingdings" panose="05000000000000000000" pitchFamily="2" charset="2"/>
            </a:endParaRPr>
          </a:p>
          <a:p>
            <a:pPr marL="0" indent="0" algn="just">
              <a:buClr>
                <a:schemeClr val="accent6"/>
              </a:buClr>
              <a:buNone/>
            </a:pPr>
            <a:r>
              <a:rPr lang="hr-HR" dirty="0" smtClean="0">
                <a:sym typeface="Wingdings" panose="05000000000000000000" pitchFamily="2" charset="2"/>
              </a:rPr>
              <a:t>Preporuča se saditi cijepove koji su inokulirani s </a:t>
            </a:r>
            <a:r>
              <a:rPr lang="hr-HR" i="1" dirty="0" err="1" smtClean="0">
                <a:sym typeface="Wingdings" panose="05000000000000000000" pitchFamily="2" charset="2"/>
              </a:rPr>
              <a:t>Trichodermom</a:t>
            </a:r>
            <a:r>
              <a:rPr lang="hr-HR" dirty="0" smtClean="0">
                <a:sym typeface="Wingdings" panose="05000000000000000000" pitchFamily="2" charset="2"/>
              </a:rPr>
              <a:t> već u rasadniku te zatim ponavljati tretman svake godine nakon rezidbe.</a:t>
            </a:r>
          </a:p>
        </p:txBody>
      </p:sp>
      <p:sp>
        <p:nvSpPr>
          <p:cNvPr id="4" name="Rectangle 3"/>
          <p:cNvSpPr/>
          <p:nvPr/>
        </p:nvSpPr>
        <p:spPr>
          <a:xfrm>
            <a:off x="605366" y="39634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943845" y="1282384"/>
            <a:ext cx="3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ZAŠTITA RANA OD REZIDBE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8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959629"/>
            <a:ext cx="7886700" cy="4351338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hr-HR" b="1" dirty="0" smtClean="0"/>
              <a:t>Način primjene</a:t>
            </a:r>
            <a:r>
              <a:rPr lang="fr-FR" dirty="0" smtClean="0"/>
              <a:t>: </a:t>
            </a:r>
            <a:r>
              <a:rPr lang="hr-HR" b="1" dirty="0" smtClean="0">
                <a:solidFill>
                  <a:srgbClr val="4B7B03"/>
                </a:solidFill>
              </a:rPr>
              <a:t>Prskanjem ili raspršivanjem (pomoću leđnih ili traktorskih raspršivača)</a:t>
            </a:r>
            <a:endParaRPr lang="fr-FR" b="1" dirty="0" smtClean="0">
              <a:solidFill>
                <a:srgbClr val="4B7B03"/>
              </a:solidFill>
            </a:endParaRPr>
          </a:p>
          <a:p>
            <a:pPr marL="0" indent="0">
              <a:buClr>
                <a:schemeClr val="accent6"/>
              </a:buClr>
              <a:buNone/>
            </a:pPr>
            <a:endParaRPr lang="fr-FR" sz="200" b="1" dirty="0" smtClean="0">
              <a:solidFill>
                <a:srgbClr val="4B7B03"/>
              </a:solidFill>
            </a:endParaRPr>
          </a:p>
          <a:p>
            <a:pPr marL="363538" indent="-363538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/>
              <a:t>Spore se nalaze u vodenoj otopini</a:t>
            </a:r>
            <a:endParaRPr lang="fr-FR" dirty="0" smtClean="0"/>
          </a:p>
          <a:p>
            <a:pPr marL="363538" indent="-363538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/>
              <a:t>Lokalizirati mlaz u zonu rezidbe kako bi se izvršila zaštita rana</a:t>
            </a:r>
          </a:p>
          <a:p>
            <a:pPr marL="363538" indent="-363538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/>
              <a:t>Koristiti velike volumene vode</a:t>
            </a:r>
            <a:endParaRPr lang="fr-FR" dirty="0" smtClean="0"/>
          </a:p>
          <a:p>
            <a:pPr marL="363538" indent="-363538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/>
              <a:t>Temeljito očistiti spremnik prije primjene</a:t>
            </a:r>
            <a:endParaRPr lang="fr-FR" dirty="0" smtClean="0"/>
          </a:p>
          <a:p>
            <a:pPr marL="363538" indent="-363538"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dirty="0" smtClean="0"/>
              <a:t>Aplicirati </a:t>
            </a:r>
            <a:r>
              <a:rPr lang="hr-HR" i="1" dirty="0" err="1" smtClean="0"/>
              <a:t>Trichodermu</a:t>
            </a:r>
            <a:r>
              <a:rPr lang="hr-HR" dirty="0" smtClean="0"/>
              <a:t> zasebno (ne miješati je s ostalim sredstvima)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46" y="4804725"/>
            <a:ext cx="2737700" cy="20532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6" y="4804723"/>
            <a:ext cx="2737700" cy="205327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26" y="4804723"/>
            <a:ext cx="2737700" cy="2053275"/>
          </a:xfrm>
          <a:prstGeom prst="rect">
            <a:avLst/>
          </a:prstGeom>
        </p:spPr>
      </p:pic>
      <p:sp>
        <p:nvSpPr>
          <p:cNvPr id="12" name="ZoneTexte 5"/>
          <p:cNvSpPr txBox="1"/>
          <p:nvPr/>
        </p:nvSpPr>
        <p:spPr>
          <a:xfrm>
            <a:off x="4943845" y="1242043"/>
            <a:ext cx="3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ZAŠTITA RANA OD REZIDBE</a:t>
            </a:r>
            <a:endParaRPr lang="fr-FR" b="1" dirty="0">
              <a:solidFill>
                <a:srgbClr val="006600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04332" y="413278"/>
            <a:ext cx="7711017" cy="1216556"/>
          </a:xfrm>
        </p:spPr>
        <p:txBody>
          <a:bodyPr>
            <a:noAutofit/>
          </a:bodyPr>
          <a:lstStyle/>
          <a:p>
            <a:r>
              <a:rPr lang="hr-HR" sz="3400" dirty="0"/>
              <a:t>Kako primijeniti proizvode na bazi </a:t>
            </a:r>
            <a:r>
              <a:rPr lang="fr-FR" sz="3400" i="1" dirty="0" err="1"/>
              <a:t>Trichoderm</a:t>
            </a:r>
            <a:r>
              <a:rPr lang="hr-HR" sz="3400" i="1" dirty="0"/>
              <a:t>e</a:t>
            </a:r>
            <a:r>
              <a:rPr lang="fr-FR" sz="3400" dirty="0" smtClean="0"/>
              <a:t>?</a:t>
            </a:r>
            <a:r>
              <a:rPr lang="hr-HR" sz="3400" dirty="0" smtClean="0"/>
              <a:t/>
            </a:r>
            <a:br>
              <a:rPr lang="hr-HR" sz="3400" dirty="0" smtClean="0"/>
            </a:b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2901910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2815" y="1718795"/>
            <a:ext cx="6256244" cy="742017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pl-PL" b="1" dirty="0"/>
              <a:t>Proizvodi koji su komercijalno dostupni u EU</a:t>
            </a:r>
          </a:p>
          <a:p>
            <a:pPr marL="0" indent="0">
              <a:buClr>
                <a:schemeClr val="accent6"/>
              </a:buClr>
              <a:buNone/>
            </a:pPr>
            <a:endParaRPr lang="fr-FR" b="1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1495849"/>
              </p:ext>
            </p:extLst>
          </p:nvPr>
        </p:nvGraphicFramePr>
        <p:xfrm>
          <a:off x="323849" y="2133260"/>
          <a:ext cx="8496299" cy="4124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75049"/>
                <a:gridCol w="1181425"/>
                <a:gridCol w="1059208"/>
                <a:gridCol w="3481357"/>
                <a:gridCol w="169926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Država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Proizvod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Doza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Sastav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Okvirna</a:t>
                      </a:r>
                      <a:r>
                        <a:rPr lang="hr-HR" sz="1600" baseline="0" dirty="0" smtClean="0"/>
                        <a:t> cijena na tržištu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hr-HR" sz="1600" dirty="0" smtClean="0"/>
                        <a:t>Francuska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 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252€/ha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hr-HR" sz="1600" dirty="0" smtClean="0"/>
                        <a:t>Italija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Patriot</a:t>
                      </a:r>
                      <a:r>
                        <a:rPr lang="fr-FR" sz="1600" dirty="0" smtClean="0"/>
                        <a:t> Dry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45</a:t>
                      </a:r>
                      <a:r>
                        <a:rPr lang="hr-HR" sz="1600" dirty="0" smtClean="0"/>
                        <a:t>-</a:t>
                      </a:r>
                      <a:r>
                        <a:rPr lang="fr-FR" sz="1600" baseline="0" dirty="0" smtClean="0"/>
                        <a:t>50€/ha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Remedier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1kg/ha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45-</a:t>
                      </a:r>
                      <a:r>
                        <a:rPr lang="fr-FR" sz="1600" dirty="0" smtClean="0"/>
                        <a:t>50€/ha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Tellus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asperellum</a:t>
                      </a:r>
                      <a:r>
                        <a:rPr lang="fr-FR" sz="1600" dirty="0" smtClean="0"/>
                        <a:t> ICC012+ </a:t>
                      </a:r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gamsii</a:t>
                      </a:r>
                      <a:r>
                        <a:rPr lang="fr-FR" sz="1600" baseline="0" dirty="0" smtClean="0"/>
                        <a:t> ICC080</a:t>
                      </a:r>
                      <a:endParaRPr lang="fr-FR" sz="1600" dirty="0" smtClean="0"/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/>
                        <a:t>45-</a:t>
                      </a:r>
                      <a:r>
                        <a:rPr lang="fr-FR" sz="1600" dirty="0" smtClean="0"/>
                        <a:t>50€/ha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Njemačka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200g/ha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180€/ha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804332" y="550333"/>
            <a:ext cx="7711017" cy="1062567"/>
          </a:xfrm>
        </p:spPr>
        <p:txBody>
          <a:bodyPr>
            <a:noAutofit/>
          </a:bodyPr>
          <a:lstStyle/>
          <a:p>
            <a:r>
              <a:rPr lang="hr-HR" sz="3400" dirty="0"/>
              <a:t>Kako primijeniti proizvode na bazi </a:t>
            </a:r>
            <a:r>
              <a:rPr lang="fr-FR" sz="3400" i="1" dirty="0" err="1"/>
              <a:t>Trichoderm</a:t>
            </a:r>
            <a:r>
              <a:rPr lang="hr-HR" sz="3400" i="1" dirty="0"/>
              <a:t>e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10" name="ZoneTexte 5"/>
          <p:cNvSpPr txBox="1"/>
          <p:nvPr/>
        </p:nvSpPr>
        <p:spPr>
          <a:xfrm>
            <a:off x="4943845" y="1242043"/>
            <a:ext cx="3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ZAŠTITA RANA OD REZIDBE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80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2133599"/>
            <a:ext cx="7886700" cy="3802063"/>
          </a:xfrm>
        </p:spPr>
        <p:txBody>
          <a:bodyPr/>
          <a:lstStyle/>
          <a:p>
            <a:pPr>
              <a:buClr>
                <a:schemeClr val="accent6"/>
              </a:buClr>
            </a:pPr>
            <a:r>
              <a:rPr lang="hr-HR" dirty="0" smtClean="0"/>
              <a:t>Proizvodi za koje je zatražena registracija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73391"/>
              </p:ext>
            </p:extLst>
          </p:nvPr>
        </p:nvGraphicFramePr>
        <p:xfrm>
          <a:off x="804332" y="2971460"/>
          <a:ext cx="6296632" cy="2095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44906"/>
                <a:gridCol w="1605059"/>
                <a:gridCol w="3346667"/>
              </a:tblGrid>
              <a:tr h="52396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Država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Proizvod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Sastav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Portugal 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Španjolska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i="1" dirty="0" err="1" smtClean="0"/>
                        <a:t>atroviride</a:t>
                      </a:r>
                      <a:r>
                        <a:rPr lang="fr-FR" sz="1600" baseline="0" dirty="0" smtClean="0"/>
                        <a:t> I-1237</a:t>
                      </a:r>
                      <a:endParaRPr lang="fr-FR" sz="1600" dirty="0"/>
                    </a:p>
                  </a:txBody>
                  <a:tcPr/>
                </a:tc>
              </a:tr>
              <a:tr h="523960">
                <a:tc>
                  <a:txBody>
                    <a:bodyPr/>
                    <a:lstStyle/>
                    <a:p>
                      <a:r>
                        <a:rPr lang="hr-HR" sz="1600" dirty="0" smtClean="0"/>
                        <a:t>Mađarska</a:t>
                      </a:r>
                      <a:endParaRPr lang="fr-FR" sz="1600" dirty="0"/>
                    </a:p>
                  </a:txBody>
                  <a:tcPr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i="1" dirty="0" err="1" smtClean="0"/>
                        <a:t>Trichoderma</a:t>
                      </a:r>
                      <a:r>
                        <a:rPr lang="fr-FR" sz="1600" dirty="0" smtClean="0"/>
                        <a:t> </a:t>
                      </a:r>
                      <a:r>
                        <a:rPr lang="fr-FR" sz="1600" b="0" i="1" dirty="0" err="1" smtClean="0"/>
                        <a:t>atroviride</a:t>
                      </a:r>
                      <a:r>
                        <a:rPr lang="fr-FR" sz="1600" dirty="0" smtClean="0"/>
                        <a:t> SC1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804332" y="575733"/>
            <a:ext cx="7711017" cy="1037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 smtClean="0"/>
              <a:t>Kako primijeniti proizvode na bazi </a:t>
            </a:r>
            <a:r>
              <a:rPr lang="fr-FR" sz="3400" i="1" dirty="0" err="1" smtClean="0"/>
              <a:t>Trichoderm</a:t>
            </a:r>
            <a:r>
              <a:rPr lang="hr-HR" sz="3400" i="1" dirty="0" smtClean="0"/>
              <a:t>e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10" name="ZoneTexte 5"/>
          <p:cNvSpPr txBox="1"/>
          <p:nvPr/>
        </p:nvSpPr>
        <p:spPr>
          <a:xfrm>
            <a:off x="4943845" y="1242043"/>
            <a:ext cx="3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ZAŠTITA RANA OD REZIDBE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270521"/>
              </p:ext>
            </p:extLst>
          </p:nvPr>
        </p:nvGraphicFramePr>
        <p:xfrm>
          <a:off x="254002" y="1905000"/>
          <a:ext cx="8724900" cy="42519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82698"/>
                <a:gridCol w="1295400"/>
                <a:gridCol w="1651000"/>
                <a:gridCol w="1104900"/>
                <a:gridCol w="1549400"/>
                <a:gridCol w="1841502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Proizvod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Primjena</a:t>
                      </a:r>
                      <a:r>
                        <a:rPr lang="hr-HR" baseline="0" dirty="0" smtClean="0"/>
                        <a:t> u </a:t>
                      </a:r>
                      <a:r>
                        <a:rPr lang="hr-HR" baseline="0" dirty="0" err="1" smtClean="0"/>
                        <a:t>fenofazi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Doza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Potrebne</a:t>
                      </a:r>
                      <a:r>
                        <a:rPr lang="hr-HR" baseline="0" dirty="0" smtClean="0"/>
                        <a:t> temperature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Potrebni</a:t>
                      </a:r>
                      <a:r>
                        <a:rPr lang="hr-HR" baseline="0" dirty="0" smtClean="0"/>
                        <a:t> v</a:t>
                      </a:r>
                      <a:r>
                        <a:rPr lang="hr-HR" dirty="0" smtClean="0"/>
                        <a:t>remenski</a:t>
                      </a:r>
                      <a:r>
                        <a:rPr lang="hr-HR" baseline="0" dirty="0" smtClean="0"/>
                        <a:t> uvjeti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Ostalo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Esquive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</a:t>
                      </a:r>
                      <a:r>
                        <a:rPr lang="fr-FR" baseline="0" dirty="0" smtClean="0"/>
                        <a:t>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 kg/ha </a:t>
                      </a:r>
                      <a:r>
                        <a:rPr lang="hr-HR" dirty="0" smtClean="0"/>
                        <a:t>u </a:t>
                      </a:r>
                      <a:r>
                        <a:rPr lang="fr-FR" dirty="0" smtClean="0"/>
                        <a:t>150L </a:t>
                      </a:r>
                      <a:r>
                        <a:rPr lang="hr-HR" dirty="0" smtClean="0"/>
                        <a:t>vode</a:t>
                      </a:r>
                      <a:r>
                        <a:rPr lang="fr-FR" dirty="0" smtClean="0"/>
                        <a:t>/ha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≥ </a:t>
                      </a:r>
                      <a:r>
                        <a:rPr lang="fr-FR" dirty="0" smtClean="0"/>
                        <a:t>4</a:t>
                      </a:r>
                      <a:r>
                        <a:rPr lang="hr-HR" dirty="0" smtClean="0"/>
                        <a:t> </a:t>
                      </a:r>
                      <a:r>
                        <a:rPr lang="fr-FR" dirty="0" smtClean="0"/>
                        <a:t>°</a:t>
                      </a:r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Suho</a:t>
                      </a:r>
                      <a:r>
                        <a:rPr lang="fr-FR" dirty="0" smtClean="0"/>
                        <a:t>, </a:t>
                      </a:r>
                      <a:r>
                        <a:rPr lang="hr-HR" dirty="0" smtClean="0"/>
                        <a:t>bez kiše u sljedeća 4</a:t>
                      </a:r>
                      <a:r>
                        <a:rPr lang="hr-HR" baseline="0" dirty="0" smtClean="0"/>
                        <a:t> sata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Skladištiti</a:t>
                      </a:r>
                      <a:r>
                        <a:rPr lang="hr-HR" baseline="0" dirty="0" smtClean="0"/>
                        <a:t> na sobnoj temperaturi.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Vintec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00- BBCH 05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200 g/ha </a:t>
                      </a:r>
                      <a:r>
                        <a:rPr lang="hr-HR" dirty="0" smtClean="0"/>
                        <a:t>u </a:t>
                      </a:r>
                      <a:r>
                        <a:rPr lang="fr-FR" dirty="0" smtClean="0"/>
                        <a:t>100 L </a:t>
                      </a:r>
                      <a:r>
                        <a:rPr lang="hr-HR" dirty="0" smtClean="0"/>
                        <a:t>vode</a:t>
                      </a:r>
                      <a:r>
                        <a:rPr lang="fr-FR" dirty="0" smtClean="0"/>
                        <a:t>/ha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≥ </a:t>
                      </a:r>
                      <a:r>
                        <a:rPr lang="fr-FR" dirty="0" smtClean="0"/>
                        <a:t>10</a:t>
                      </a:r>
                      <a:r>
                        <a:rPr lang="hr-HR" dirty="0" smtClean="0"/>
                        <a:t> </a:t>
                      </a:r>
                      <a:r>
                        <a:rPr lang="fr-FR" dirty="0" smtClean="0"/>
                        <a:t>°</a:t>
                      </a:r>
                      <a:r>
                        <a:rPr lang="fr-FR" dirty="0" smtClean="0"/>
                        <a:t>C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Bez kiše ili mraza nakon tretiranja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Suspenziju</a:t>
                      </a:r>
                      <a:r>
                        <a:rPr lang="hr-HR" baseline="0" dirty="0" smtClean="0"/>
                        <a:t> treba pripremiti neposredno prije primjene. </a:t>
                      </a:r>
                      <a:r>
                        <a:rPr lang="hr-HR" dirty="0" smtClean="0"/>
                        <a:t>Skladištiti</a:t>
                      </a:r>
                      <a:r>
                        <a:rPr lang="hr-HR" baseline="0" dirty="0" smtClean="0"/>
                        <a:t> na</a:t>
                      </a:r>
                      <a:r>
                        <a:rPr lang="fr-FR" dirty="0" smtClean="0"/>
                        <a:t> 0-4°C</a:t>
                      </a:r>
                      <a:r>
                        <a:rPr lang="hr-HR" dirty="0" smtClean="0"/>
                        <a:t>.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Patriot</a:t>
                      </a:r>
                      <a:r>
                        <a:rPr lang="fr-FR" sz="1600" dirty="0" smtClean="0"/>
                        <a:t> Dry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250 g/l </a:t>
                      </a:r>
                      <a:r>
                        <a:rPr lang="hr-HR" dirty="0" smtClean="0"/>
                        <a:t>u </a:t>
                      </a:r>
                      <a:r>
                        <a:rPr lang="fr-FR" dirty="0" smtClean="0"/>
                        <a:t>400 L </a:t>
                      </a:r>
                      <a:r>
                        <a:rPr lang="hr-HR" dirty="0" smtClean="0"/>
                        <a:t>vode</a:t>
                      </a:r>
                      <a:r>
                        <a:rPr lang="fr-FR" dirty="0" smtClean="0"/>
                        <a:t>/ha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</a:t>
                      </a:r>
                      <a:r>
                        <a:rPr lang="fr-FR" dirty="0" smtClean="0"/>
                        <a:t>10</a:t>
                      </a:r>
                      <a:r>
                        <a:rPr lang="hr-HR" dirty="0" smtClean="0"/>
                        <a:t> </a:t>
                      </a:r>
                      <a:r>
                        <a:rPr lang="fr-FR" dirty="0" smtClean="0"/>
                        <a:t>°</a:t>
                      </a:r>
                      <a:r>
                        <a:rPr lang="fr-FR" dirty="0" smtClean="0"/>
                        <a:t>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Skladištiti</a:t>
                      </a:r>
                      <a:r>
                        <a:rPr lang="hr-HR" baseline="0" dirty="0" smtClean="0"/>
                        <a:t> na </a:t>
                      </a:r>
                      <a:r>
                        <a:rPr lang="fr-FR" dirty="0" smtClean="0"/>
                        <a:t>&lt;</a:t>
                      </a:r>
                      <a:r>
                        <a:rPr lang="hr-HR" baseline="0" dirty="0" smtClean="0"/>
                        <a:t> </a:t>
                      </a:r>
                      <a:r>
                        <a:rPr lang="fr-FR" baseline="0" dirty="0" smtClean="0"/>
                        <a:t>25°C</a:t>
                      </a:r>
                      <a:r>
                        <a:rPr lang="hr-HR" baseline="0" dirty="0" smtClean="0"/>
                        <a:t>.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Remedier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00- BBCH 05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250 g/l </a:t>
                      </a:r>
                      <a:r>
                        <a:rPr lang="hr-HR" dirty="0" smtClean="0"/>
                        <a:t>u </a:t>
                      </a:r>
                      <a:r>
                        <a:rPr lang="fr-FR" dirty="0" smtClean="0"/>
                        <a:t>400 L </a:t>
                      </a:r>
                      <a:r>
                        <a:rPr lang="hr-HR" dirty="0" smtClean="0"/>
                        <a:t>vode</a:t>
                      </a:r>
                      <a:r>
                        <a:rPr lang="fr-FR" dirty="0" smtClean="0"/>
                        <a:t>/ha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</a:t>
                      </a:r>
                      <a:r>
                        <a:rPr lang="fr-FR" dirty="0" smtClean="0"/>
                        <a:t>10</a:t>
                      </a:r>
                      <a:r>
                        <a:rPr lang="hr-HR" dirty="0" smtClean="0"/>
                        <a:t> </a:t>
                      </a:r>
                      <a:r>
                        <a:rPr lang="fr-FR" dirty="0" smtClean="0"/>
                        <a:t>°</a:t>
                      </a:r>
                      <a:r>
                        <a:rPr lang="fr-FR" dirty="0" smtClean="0"/>
                        <a:t>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Kako bi se potaknulo klijanje spora, zamiješati sredstvo s vodom 24</a:t>
                      </a:r>
                      <a:r>
                        <a:rPr lang="hr-HR" baseline="0" dirty="0" smtClean="0"/>
                        <a:t> sata prije primjene.</a:t>
                      </a:r>
                      <a:endParaRPr lang="hr-HR" dirty="0" smtClean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Tellus WP</a:t>
                      </a:r>
                      <a:r>
                        <a:rPr lang="en-US" sz="1600" kern="1200" dirty="0" smtClean="0">
                          <a:effectLst/>
                        </a:rPr>
                        <a:t>®</a:t>
                      </a:r>
                      <a:endParaRPr lang="fr-FR" sz="1600" dirty="0"/>
                    </a:p>
                  </a:txBody>
                  <a:tcPr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BBCH 00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250 g/l </a:t>
                      </a:r>
                      <a:r>
                        <a:rPr lang="hr-HR" dirty="0" smtClean="0"/>
                        <a:t>u </a:t>
                      </a:r>
                      <a:r>
                        <a:rPr lang="fr-FR" dirty="0" smtClean="0"/>
                        <a:t>400 L </a:t>
                      </a:r>
                      <a:r>
                        <a:rPr lang="hr-HR" dirty="0" smtClean="0"/>
                        <a:t>vode</a:t>
                      </a:r>
                      <a:r>
                        <a:rPr lang="fr-FR" dirty="0" smtClean="0"/>
                        <a:t>/ha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≥ </a:t>
                      </a:r>
                      <a:r>
                        <a:rPr lang="fr-FR" dirty="0" smtClean="0"/>
                        <a:t>10</a:t>
                      </a:r>
                      <a:r>
                        <a:rPr lang="hr-HR" dirty="0" smtClean="0"/>
                        <a:t> </a:t>
                      </a:r>
                      <a:r>
                        <a:rPr lang="fr-FR" dirty="0" smtClean="0"/>
                        <a:t>°</a:t>
                      </a:r>
                      <a:r>
                        <a:rPr lang="fr-FR" dirty="0" smtClean="0"/>
                        <a:t>C</a:t>
                      </a:r>
                    </a:p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Skladištenje na </a:t>
                      </a:r>
                      <a:r>
                        <a:rPr lang="fr-FR" baseline="0" dirty="0" smtClean="0"/>
                        <a:t>&lt;25°C</a:t>
                      </a:r>
                      <a:r>
                        <a:rPr lang="hr-HR" baseline="0" dirty="0" smtClean="0"/>
                        <a:t>.</a:t>
                      </a:r>
                      <a:endParaRPr lang="fr-FR" baseline="0" dirty="0" smtClean="0"/>
                    </a:p>
                    <a:p>
                      <a:r>
                        <a:rPr lang="hr-HR" baseline="0" dirty="0" smtClean="0"/>
                        <a:t>Može se skladištiti do 15 mjeseci. 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04332" y="524933"/>
            <a:ext cx="7711017" cy="1087967"/>
          </a:xfrm>
        </p:spPr>
        <p:txBody>
          <a:bodyPr>
            <a:noAutofit/>
          </a:bodyPr>
          <a:lstStyle/>
          <a:p>
            <a:r>
              <a:rPr lang="hr-HR" sz="3400" dirty="0"/>
              <a:t>Kako primijeniti proizvode na bazi </a:t>
            </a:r>
            <a:r>
              <a:rPr lang="fr-FR" sz="3400" i="1" dirty="0" err="1"/>
              <a:t>Trichoderm</a:t>
            </a:r>
            <a:r>
              <a:rPr lang="hr-HR" sz="3400" i="1" dirty="0"/>
              <a:t>e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10" name="ZoneTexte 5"/>
          <p:cNvSpPr txBox="1"/>
          <p:nvPr/>
        </p:nvSpPr>
        <p:spPr>
          <a:xfrm>
            <a:off x="4943845" y="1242043"/>
            <a:ext cx="339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006600"/>
                </a:solidFill>
              </a:rPr>
              <a:t>ZAŠTITA RANA OD REZIDBE</a:t>
            </a:r>
            <a:endParaRPr lang="fr-FR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32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8195982" cy="1325563"/>
          </a:xfrm>
        </p:spPr>
        <p:txBody>
          <a:bodyPr>
            <a:noAutofit/>
          </a:bodyPr>
          <a:lstStyle/>
          <a:p>
            <a:r>
              <a:rPr lang="hr-HR" dirty="0"/>
              <a:t>Kakva je efikasnost vrsta roda </a:t>
            </a:r>
            <a:r>
              <a:rPr lang="fr-FR" i="1" dirty="0" err="1"/>
              <a:t>Trichoderma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1837"/>
            <a:ext cx="4692650" cy="456172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hr-HR" sz="2200" b="1" dirty="0" smtClean="0"/>
              <a:t>Kako </a:t>
            </a:r>
            <a:r>
              <a:rPr lang="fr-FR" sz="2200" b="1" i="1" dirty="0" err="1" smtClean="0"/>
              <a:t>Trichoderma</a:t>
            </a:r>
            <a:r>
              <a:rPr lang="fr-FR" sz="2200" b="1" dirty="0" smtClean="0"/>
              <a:t> </a:t>
            </a:r>
            <a:r>
              <a:rPr lang="hr-HR" sz="2200" b="1" dirty="0" smtClean="0"/>
              <a:t>djeluje na trsu</a:t>
            </a:r>
            <a:r>
              <a:rPr lang="fr-FR" sz="2200" b="1" dirty="0" smtClean="0"/>
              <a:t>?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400" b="1" dirty="0" smtClean="0"/>
          </a:p>
          <a:p>
            <a:pPr marL="363538" indent="-363538"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sz="2200" dirty="0" smtClean="0"/>
              <a:t>Budući da se radi o brzorastućim gljivama, u prikladnim uvjetima </a:t>
            </a:r>
            <a:r>
              <a:rPr lang="hr-HR" sz="2200" i="1" dirty="0" err="1" smtClean="0"/>
              <a:t>Trichoderma</a:t>
            </a:r>
            <a:r>
              <a:rPr lang="hr-HR" sz="2200" dirty="0" smtClean="0"/>
              <a:t> može brzo kolonizirati rane nastale rezidbom te pritom ne čini štetu na trsu</a:t>
            </a:r>
          </a:p>
          <a:p>
            <a:pPr marL="363538" indent="-363538"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sz="2200" dirty="0" smtClean="0"/>
              <a:t>Na taj način dolazi do jake kompeticije za </a:t>
            </a:r>
            <a:r>
              <a:rPr lang="hr-HR" sz="2200" dirty="0" err="1" smtClean="0"/>
              <a:t>hraniva</a:t>
            </a:r>
            <a:r>
              <a:rPr lang="hr-HR" sz="2200" dirty="0" smtClean="0"/>
              <a:t> i prostor s patogenim gljivama</a:t>
            </a:r>
          </a:p>
          <a:p>
            <a:pPr marL="363538" indent="-363538" algn="just">
              <a:lnSpc>
                <a:spcPct val="100000"/>
              </a:lnSpc>
              <a:buClr>
                <a:schemeClr val="accent6"/>
              </a:buClr>
              <a:buFont typeface="Wingdings" panose="05000000000000000000" pitchFamily="2" charset="2"/>
              <a:buChar char="è"/>
            </a:pPr>
            <a:r>
              <a:rPr lang="hr-HR" sz="2200" dirty="0" smtClean="0"/>
              <a:t>Kolonizacijom tkiva ispod mjesta reza sprječava se ulaz patogena u višegodišnje drvo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0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921250" cy="4351338"/>
          </a:xfrm>
        </p:spPr>
        <p:txBody>
          <a:bodyPr>
            <a:noAutofit/>
          </a:bodyPr>
          <a:lstStyle/>
          <a:p>
            <a:r>
              <a:rPr lang="hr-HR" sz="2200" b="1" dirty="0" smtClean="0"/>
              <a:t>Čimbenici koji utječu na djelotvornost </a:t>
            </a:r>
            <a:r>
              <a:rPr lang="fr-FR" sz="2200" b="1" i="1" dirty="0" err="1" smtClean="0"/>
              <a:t>Trichoder</a:t>
            </a:r>
            <a:r>
              <a:rPr lang="hr-HR" sz="2200" b="1" i="1" dirty="0" smtClean="0"/>
              <a:t>me</a:t>
            </a:r>
            <a:endParaRPr lang="fr-FR" sz="2200" b="1" dirty="0" smtClean="0"/>
          </a:p>
          <a:p>
            <a:pPr marL="0" indent="0">
              <a:buNone/>
            </a:pPr>
            <a:endParaRPr lang="fr-FR" sz="1100" b="1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Vrsta i soj koji se koristi </a:t>
            </a:r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Način primjene</a:t>
            </a:r>
            <a:endParaRPr lang="fr-FR" sz="2200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err="1" smtClean="0"/>
              <a:t>Fenofaza</a:t>
            </a:r>
            <a:r>
              <a:rPr lang="hr-HR" sz="2200" dirty="0" smtClean="0"/>
              <a:t> u kojoj se nalazi trs</a:t>
            </a:r>
            <a:endParaRPr lang="fr-FR" sz="2200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Vremensko razdoblje između rezidbe i primjene </a:t>
            </a:r>
            <a:r>
              <a:rPr lang="fr-FR" sz="2200" i="1" dirty="0" err="1" smtClean="0"/>
              <a:t>Trichoder</a:t>
            </a:r>
            <a:r>
              <a:rPr lang="hr-HR" sz="2200" i="1" dirty="0" smtClean="0"/>
              <a:t>me</a:t>
            </a:r>
            <a:endParaRPr lang="fr-FR" sz="2200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Meteorološke prilike tijekom i nakon primjene</a:t>
            </a:r>
            <a:endParaRPr lang="fr-FR" sz="2200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Interakcija trsa i </a:t>
            </a:r>
            <a:r>
              <a:rPr lang="fr-FR" sz="2200" i="1" dirty="0" err="1" smtClean="0"/>
              <a:t>Trichoderm</a:t>
            </a:r>
            <a:r>
              <a:rPr lang="hr-HR" sz="2200" i="1" dirty="0" smtClean="0"/>
              <a:t>e</a:t>
            </a:r>
            <a:endParaRPr lang="fr-FR" sz="2200" dirty="0" smtClean="0"/>
          </a:p>
          <a:p>
            <a:pPr marL="363538" indent="-363538">
              <a:buClr>
                <a:srgbClr val="70AD47"/>
              </a:buClr>
              <a:buFont typeface="Wingdings" panose="05000000000000000000" pitchFamily="2" charset="2"/>
              <a:buChar char="Ø"/>
            </a:pPr>
            <a:r>
              <a:rPr lang="hr-HR" sz="2200" dirty="0" smtClean="0"/>
              <a:t>Okolišni čimbenici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8195982" cy="1325563"/>
          </a:xfrm>
        </p:spPr>
        <p:txBody>
          <a:bodyPr>
            <a:noAutofit/>
          </a:bodyPr>
          <a:lstStyle/>
          <a:p>
            <a:r>
              <a:rPr lang="hr-HR" dirty="0"/>
              <a:t>Kakva je efikasnost vrsta roda </a:t>
            </a:r>
            <a:r>
              <a:rPr lang="fr-FR" i="1" dirty="0" err="1"/>
              <a:t>Trichoderma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53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825625"/>
            <a:ext cx="471805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400" b="1" dirty="0" smtClean="0"/>
              <a:t>Efikasnost </a:t>
            </a:r>
            <a:r>
              <a:rPr lang="hr-HR" sz="2400" dirty="0" smtClean="0"/>
              <a:t>primjene vrsta roda </a:t>
            </a:r>
            <a:r>
              <a:rPr lang="fr-FR" sz="2400" i="1" dirty="0" err="1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značajno varira s obzirom na uvjete sredine u kojoj se vrši primjena.</a:t>
            </a:r>
          </a:p>
          <a:p>
            <a:pPr marL="0" indent="0">
              <a:buNone/>
            </a:pPr>
            <a:r>
              <a:rPr lang="hr-HR" sz="2400" dirty="0" smtClean="0"/>
              <a:t>Također, od iznimne je važnosti da se uz primjenu vrsta roda </a:t>
            </a:r>
            <a:r>
              <a:rPr lang="fr-FR" sz="2400" i="1" dirty="0" err="1"/>
              <a:t>Trichoderma</a:t>
            </a:r>
            <a:r>
              <a:rPr lang="fr-FR" sz="2400" dirty="0"/>
              <a:t> </a:t>
            </a:r>
            <a:r>
              <a:rPr lang="hr-HR" sz="2400" dirty="0" smtClean="0"/>
              <a:t>u vinogradu koriste </a:t>
            </a:r>
            <a:r>
              <a:rPr lang="hr-HR" sz="2400" b="1" dirty="0" smtClean="0"/>
              <a:t>dobre proizvodne prakse </a:t>
            </a:r>
            <a:r>
              <a:rPr lang="hr-HR" sz="2400" dirty="0" smtClean="0"/>
              <a:t>s ciljem </a:t>
            </a:r>
            <a:r>
              <a:rPr lang="hr-HR" sz="2400" dirty="0" smtClean="0"/>
              <a:t>smanjenja razvoja </a:t>
            </a:r>
            <a:r>
              <a:rPr lang="hr-HR" sz="2400" dirty="0" smtClean="0"/>
              <a:t>bolesti </a:t>
            </a:r>
            <a:r>
              <a:rPr lang="hr-HR" sz="2400" dirty="0" smtClean="0"/>
              <a:t>drva, </a:t>
            </a:r>
            <a:r>
              <a:rPr lang="hr-HR" sz="2400" dirty="0" smtClean="0"/>
              <a:t>kao </a:t>
            </a:r>
            <a:r>
              <a:rPr lang="hr-HR" sz="2400" dirty="0"/>
              <a:t>što </a:t>
            </a:r>
            <a:r>
              <a:rPr lang="hr-HR" sz="2400" dirty="0" smtClean="0"/>
              <a:t>su </a:t>
            </a:r>
            <a:r>
              <a:rPr lang="hr-HR" sz="2400" dirty="0" smtClean="0"/>
              <a:t>primjeren način i vrijeme rezidbe, </a:t>
            </a:r>
            <a:r>
              <a:rPr lang="hr-HR" sz="2400" dirty="0" smtClean="0"/>
              <a:t>smanjenje količine infektivnog </a:t>
            </a:r>
            <a:r>
              <a:rPr lang="hr-HR" sz="2400" dirty="0" err="1" smtClean="0"/>
              <a:t>inokuluma</a:t>
            </a:r>
            <a:r>
              <a:rPr lang="hr-HR" sz="2400" dirty="0" smtClean="0"/>
              <a:t> u vinogradu, održavanje dobre kondicije trsova,…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 t="8772" r="35763" b="-901"/>
          <a:stretch/>
        </p:blipFill>
        <p:spPr>
          <a:xfrm>
            <a:off x="5549900" y="1244600"/>
            <a:ext cx="3594100" cy="574516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800100" y="365126"/>
            <a:ext cx="8195982" cy="1325563"/>
          </a:xfrm>
        </p:spPr>
        <p:txBody>
          <a:bodyPr>
            <a:noAutofit/>
          </a:bodyPr>
          <a:lstStyle/>
          <a:p>
            <a:r>
              <a:rPr lang="hr-HR" dirty="0"/>
              <a:t>Kakva je efikasnost vrsta roda </a:t>
            </a:r>
            <a:r>
              <a:rPr lang="fr-FR" i="1" dirty="0" err="1"/>
              <a:t>Trichoderma</a:t>
            </a:r>
            <a:r>
              <a:rPr lang="fr-FR" dirty="0" smtClean="0"/>
              <a:t>?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205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39" y="3940244"/>
            <a:ext cx="3731061" cy="29038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0100" y="97631"/>
            <a:ext cx="7867650" cy="1325563"/>
          </a:xfrm>
        </p:spPr>
        <p:txBody>
          <a:bodyPr/>
          <a:lstStyle/>
          <a:p>
            <a:r>
              <a:rPr lang="hr-HR" dirty="0" smtClean="0"/>
              <a:t>Projekt WINETWORK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0" y="-41729"/>
            <a:ext cx="1854200" cy="125985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702858" y="6342665"/>
            <a:ext cx="3106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/>
              <a:t>Partneri projekta WINETWORK </a:t>
            </a:r>
            <a:r>
              <a:rPr lang="fr-FR" sz="1100" dirty="0" smtClean="0"/>
              <a:t>(</a:t>
            </a:r>
            <a:r>
              <a:rPr lang="hr-HR" sz="1100" dirty="0" smtClean="0"/>
              <a:t>bijele točke</a:t>
            </a:r>
            <a:r>
              <a:rPr lang="fr-FR" sz="1100" dirty="0" smtClean="0"/>
              <a:t>) </a:t>
            </a:r>
            <a:r>
              <a:rPr lang="hr-HR" sz="1100" dirty="0" smtClean="0"/>
              <a:t>i regije koje su bile uključene </a:t>
            </a:r>
            <a:r>
              <a:rPr lang="fr-FR" sz="1100" dirty="0" smtClean="0"/>
              <a:t>(</a:t>
            </a:r>
            <a:r>
              <a:rPr lang="hr-HR" sz="1100" dirty="0" smtClean="0"/>
              <a:t>tamnoljubičasta boja</a:t>
            </a:r>
            <a:r>
              <a:rPr lang="fr-FR" sz="1100" dirty="0" smtClean="0"/>
              <a:t>)</a:t>
            </a:r>
            <a:endParaRPr lang="fr-FR" sz="1100" dirty="0"/>
          </a:p>
        </p:txBody>
      </p:sp>
      <p:sp>
        <p:nvSpPr>
          <p:cNvPr id="7" name="Rectangle 6"/>
          <p:cNvSpPr/>
          <p:nvPr/>
        </p:nvSpPr>
        <p:spPr>
          <a:xfrm>
            <a:off x="681566" y="2410524"/>
            <a:ext cx="5837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2000" dirty="0" smtClean="0"/>
              <a:t>Ova </a:t>
            </a:r>
            <a:r>
              <a:rPr lang="hr-HR" sz="2000" dirty="0"/>
              <a:t>je prezentacija </a:t>
            </a:r>
            <a:r>
              <a:rPr lang="hr-HR" sz="2000" dirty="0" smtClean="0"/>
              <a:t>realizirana u sklopu </a:t>
            </a:r>
            <a:r>
              <a:rPr lang="hr-HR" sz="2000" dirty="0"/>
              <a:t>projekta </a:t>
            </a:r>
            <a:r>
              <a:rPr lang="hr-HR" sz="2000" dirty="0" smtClean="0"/>
              <a:t>WINETWORK, koji se od 2015. do 2017. godine provodio u </a:t>
            </a:r>
            <a:r>
              <a:rPr lang="fr-FR" sz="2000" dirty="0" smtClean="0"/>
              <a:t>10 </a:t>
            </a:r>
            <a:r>
              <a:rPr lang="hr-HR" sz="2000" dirty="0" smtClean="0"/>
              <a:t>europskih vinogradarskih regija i </a:t>
            </a:r>
            <a:r>
              <a:rPr lang="fr-FR" sz="2000" dirty="0" smtClean="0"/>
              <a:t>7 </a:t>
            </a:r>
            <a:r>
              <a:rPr lang="hr-HR" sz="2000" dirty="0"/>
              <a:t>E</a:t>
            </a:r>
            <a:r>
              <a:rPr lang="hr-HR" sz="2000" dirty="0" smtClean="0"/>
              <a:t>U država</a:t>
            </a:r>
            <a:r>
              <a:rPr lang="fr-FR" sz="2000" dirty="0" smtClean="0"/>
              <a:t>.</a:t>
            </a:r>
            <a:endParaRPr lang="fr-FR" sz="2000" dirty="0"/>
          </a:p>
          <a:p>
            <a:pPr algn="just"/>
            <a:endParaRPr lang="fr-FR" sz="2000" dirty="0"/>
          </a:p>
          <a:p>
            <a:pPr algn="just"/>
            <a:r>
              <a:rPr lang="hr-HR" sz="2000" dirty="0" smtClean="0"/>
              <a:t>Više informacija o projektu na </a:t>
            </a:r>
            <a:r>
              <a:rPr lang="fr-FR" sz="2000" dirty="0" smtClean="0">
                <a:hlinkClick r:id="rId5"/>
              </a:rPr>
              <a:t>www.winetwork-data.eu</a:t>
            </a:r>
            <a:r>
              <a:rPr lang="hr-HR" sz="2000" dirty="0" smtClean="0"/>
              <a:t> i </a:t>
            </a:r>
            <a:r>
              <a:rPr lang="fr-FR" sz="2000" dirty="0" smtClean="0">
                <a:hlinkClick r:id="rId6"/>
              </a:rPr>
              <a:t>www.winetwork.eu</a:t>
            </a:r>
            <a:r>
              <a:rPr lang="fr-FR" sz="2000" dirty="0" smtClean="0"/>
              <a:t>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942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400" dirty="0" smtClean="0"/>
              <a:t>Pregled prezentacije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334" y="1607094"/>
            <a:ext cx="7715250" cy="435133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Gljive iz roda </a:t>
            </a:r>
            <a:r>
              <a:rPr lang="fr-FR" i="1" dirty="0" err="1" smtClean="0"/>
              <a:t>Trichoderma</a:t>
            </a:r>
            <a:endParaRPr lang="fr-FR" dirty="0" smtClean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hr-HR" dirty="0" smtClean="0"/>
              <a:t>Mehanizmi djelovanja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Kako </a:t>
            </a:r>
            <a:r>
              <a:rPr lang="fr-FR" i="1" dirty="0" err="1" smtClean="0"/>
              <a:t>Trichoderma</a:t>
            </a:r>
            <a:r>
              <a:rPr lang="fr-FR" dirty="0" smtClean="0"/>
              <a:t> </a:t>
            </a:r>
            <a:r>
              <a:rPr lang="hr-HR" dirty="0" smtClean="0"/>
              <a:t>pomaže u suzbijanju bolesti drva</a:t>
            </a:r>
            <a:r>
              <a:rPr lang="fr-FR" dirty="0" smtClean="0"/>
              <a:t>?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hr-HR" dirty="0" smtClean="0"/>
              <a:t>Postojeći sojevi koji se primjenjuju u vinogradarstvu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Kako primijeniti proizvode na bazi </a:t>
            </a:r>
            <a:r>
              <a:rPr lang="fr-FR" i="1" dirty="0" err="1" smtClean="0"/>
              <a:t>Trichoderm</a:t>
            </a:r>
            <a:r>
              <a:rPr lang="hr-HR" i="1" dirty="0" smtClean="0"/>
              <a:t>e</a:t>
            </a:r>
            <a:r>
              <a:rPr lang="fr-FR" dirty="0" smtClean="0"/>
              <a:t>?</a:t>
            </a:r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hr-HR" dirty="0" smtClean="0"/>
              <a:t>Vrijeme i način primjene</a:t>
            </a:r>
            <a:endParaRPr lang="fr-FR" dirty="0" smtClean="0"/>
          </a:p>
          <a:p>
            <a:pPr lvl="1">
              <a:lnSpc>
                <a:spcPct val="150000"/>
              </a:lnSpc>
              <a:buClr>
                <a:schemeClr val="accent6"/>
              </a:buClr>
            </a:pPr>
            <a:r>
              <a:rPr lang="hr-HR" dirty="0" smtClean="0"/>
              <a:t>Proizvodi koji su komercijalno dostupni u EU</a:t>
            </a:r>
            <a:endParaRPr lang="fr-F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hr-HR" dirty="0" smtClean="0"/>
              <a:t>Kakva je efikasnost vrsta roda </a:t>
            </a:r>
            <a:r>
              <a:rPr lang="fr-FR" i="1" dirty="0" err="1" smtClean="0"/>
              <a:t>Trichoderma</a:t>
            </a:r>
            <a:r>
              <a:rPr lang="fr-FR" dirty="0" smtClean="0"/>
              <a:t>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fr-FR" dirty="0"/>
          </a:p>
        </p:txBody>
      </p:sp>
      <p:pic>
        <p:nvPicPr>
          <p:cNvPr id="4" name="Kép 678" descr="C:\Users\HP\Desktop\Tokaj, Disznókő képek 2017.03.22\Trichoderma képek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49517" y="2704307"/>
            <a:ext cx="6033664" cy="135530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491067" y="748507"/>
            <a:ext cx="59267" cy="558800"/>
          </a:xfrm>
          <a:prstGeom prst="rect">
            <a:avLst/>
          </a:prstGeom>
          <a:solidFill>
            <a:srgbClr val="4B7B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1267" y="365126"/>
            <a:ext cx="7694083" cy="1325563"/>
          </a:xfrm>
        </p:spPr>
        <p:txBody>
          <a:bodyPr>
            <a:normAutofit/>
          </a:bodyPr>
          <a:lstStyle/>
          <a:p>
            <a:r>
              <a:rPr lang="hr-HR" sz="3400" dirty="0"/>
              <a:t>Gljive </a:t>
            </a:r>
            <a:r>
              <a:rPr lang="fr-FR" sz="3400" dirty="0" smtClean="0"/>
              <a:t>iz </a:t>
            </a:r>
            <a:r>
              <a:rPr lang="fr-FR" sz="3400" dirty="0"/>
              <a:t>roda </a:t>
            </a:r>
            <a:r>
              <a:rPr lang="fr-FR" sz="3400" i="1" dirty="0" smtClean="0"/>
              <a:t>Trichoderma</a:t>
            </a:r>
            <a:r>
              <a:rPr lang="fr-FR" sz="3400" dirty="0" smtClean="0"/>
              <a:t/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267" y="1371601"/>
            <a:ext cx="9084733" cy="479266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hr-HR" sz="2400" dirty="0" smtClean="0"/>
              <a:t>Rod </a:t>
            </a:r>
            <a:r>
              <a:rPr lang="hr-HR" sz="2400" i="1" dirty="0" err="1" smtClean="0"/>
              <a:t>Trichoderma</a:t>
            </a:r>
            <a:r>
              <a:rPr lang="hr-HR" sz="2400" i="1" dirty="0" smtClean="0"/>
              <a:t> </a:t>
            </a:r>
            <a:r>
              <a:rPr lang="hr-HR" sz="2400" dirty="0" smtClean="0"/>
              <a:t>obuhvaća razne </a:t>
            </a:r>
            <a:r>
              <a:rPr lang="hr-HR" sz="2400" b="1" dirty="0" err="1" smtClean="0"/>
              <a:t>saprofitne</a:t>
            </a:r>
            <a:r>
              <a:rPr lang="hr-HR" sz="2400" b="1" dirty="0" smtClean="0"/>
              <a:t> gljive </a:t>
            </a:r>
            <a:r>
              <a:rPr lang="hr-HR" sz="2400" dirty="0" smtClean="0"/>
              <a:t>koje se uobičajeno mogu naći u tlu, na odumrlom drvnom tkivu, na biljkama, itd.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 smtClean="0"/>
              <a:t>Vrste roda </a:t>
            </a:r>
            <a:r>
              <a:rPr lang="fr-FR" sz="2400" i="1" dirty="0" smtClean="0"/>
              <a:t>Trichoderma</a:t>
            </a:r>
            <a:r>
              <a:rPr lang="fr-FR" sz="2400" dirty="0" smtClean="0"/>
              <a:t> spp. </a:t>
            </a:r>
            <a:r>
              <a:rPr lang="hr-HR" sz="2400" dirty="0" smtClean="0"/>
              <a:t>su antagonisti raznoraznim patogenima.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sz="2000" dirty="0" smtClean="0"/>
              <a:t>Što to znači pojam „antagonizam”</a:t>
            </a:r>
            <a:r>
              <a:rPr lang="fr-FR" sz="2000" dirty="0" smtClean="0"/>
              <a:t>?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hr-HR" sz="2000" dirty="0" smtClean="0">
                <a:solidFill>
                  <a:srgbClr val="4B7B03"/>
                </a:solidFill>
              </a:rPr>
              <a:t>Antagonizam predstavlja sposobnost živog organizma da suzbije ili uspori rast i razvoj patogenog organizma. </a:t>
            </a:r>
            <a:endParaRPr lang="fr-FR" sz="2000" dirty="0" smtClean="0">
              <a:solidFill>
                <a:srgbClr val="4B7B03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hr-HR" sz="2400" dirty="0" smtClean="0"/>
              <a:t>Primjerice, antagonisti imaju sposobnost očuvanja korijena biljke od infekcije uzrokovane nekim patogenim mikroorganizmom.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može ograničiti razvoj patogena putem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r-HR" sz="2400" dirty="0"/>
              <a:t>r</a:t>
            </a:r>
            <a:r>
              <a:rPr lang="hr-HR" sz="2400" dirty="0" smtClean="0"/>
              <a:t>aznih mehanizama djelovanja. </a:t>
            </a:r>
          </a:p>
          <a:p>
            <a:pPr marL="0" indent="0">
              <a:lnSpc>
                <a:spcPct val="110000"/>
              </a:lnSpc>
              <a:buNone/>
            </a:pPr>
            <a:endParaRPr lang="fr-FR" sz="2400" dirty="0" smtClean="0"/>
          </a:p>
          <a:p>
            <a:pPr>
              <a:lnSpc>
                <a:spcPct val="110000"/>
              </a:lnSpc>
            </a:pPr>
            <a:endParaRPr lang="fr-FR" sz="2400" dirty="0"/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4813489"/>
            <a:ext cx="2346748" cy="1851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4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866" y="365126"/>
            <a:ext cx="7719483" cy="1325563"/>
          </a:xfrm>
        </p:spPr>
        <p:txBody>
          <a:bodyPr>
            <a:normAutofit/>
          </a:bodyPr>
          <a:lstStyle/>
          <a:p>
            <a:r>
              <a:rPr lang="hr-HR" sz="3400" dirty="0"/>
              <a:t>Gljive </a:t>
            </a:r>
            <a:r>
              <a:rPr lang="fr-FR" sz="3400" dirty="0" smtClean="0"/>
              <a:t>iz </a:t>
            </a:r>
            <a:r>
              <a:rPr lang="fr-FR" sz="3400" dirty="0"/>
              <a:t>roda </a:t>
            </a:r>
            <a:r>
              <a:rPr lang="fr-FR" sz="3400" i="1" dirty="0"/>
              <a:t>Trichoderma</a:t>
            </a:r>
            <a:r>
              <a:rPr lang="fr-FR" sz="3400" dirty="0" smtClean="0"/>
              <a:t/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9400" y="1337733"/>
            <a:ext cx="8521700" cy="5020734"/>
          </a:xfrm>
        </p:spPr>
        <p:txBody>
          <a:bodyPr>
            <a:normAutofit lnSpcReduction="10000"/>
          </a:bodyPr>
          <a:lstStyle/>
          <a:p>
            <a:r>
              <a:rPr lang="hr-HR" b="1" dirty="0" smtClean="0"/>
              <a:t>Mehanizmi </a:t>
            </a:r>
            <a:r>
              <a:rPr lang="fr-FR" b="1" dirty="0" smtClean="0"/>
              <a:t>djelovanja</a:t>
            </a:r>
            <a:endParaRPr lang="fr-FR" b="1" dirty="0"/>
          </a:p>
          <a:p>
            <a:endParaRPr lang="fr-FR" b="1" dirty="0" smtClean="0"/>
          </a:p>
          <a:p>
            <a:pPr marL="514350" indent="-514350">
              <a:buAutoNum type="arabicParenR"/>
            </a:pPr>
            <a:r>
              <a:rPr lang="hr-HR" dirty="0" err="1" smtClean="0">
                <a:solidFill>
                  <a:srgbClr val="92D050"/>
                </a:solidFill>
              </a:rPr>
              <a:t>Antibioza</a:t>
            </a:r>
            <a:endParaRPr lang="fr-FR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hr-HR" dirty="0" smtClean="0"/>
              <a:t>Proizvodnja tvari koje inhibiraju razvoj ostalih mikroorganizama, uključujući biljne patogene. 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hr-HR" dirty="0" smtClean="0">
                <a:solidFill>
                  <a:schemeClr val="accent6">
                    <a:lumMod val="75000"/>
                  </a:schemeClr>
                </a:solidFill>
              </a:rPr>
              <a:t>Kompeticija za </a:t>
            </a:r>
            <a:r>
              <a:rPr lang="hr-HR" dirty="0" err="1" smtClean="0">
                <a:solidFill>
                  <a:schemeClr val="accent6">
                    <a:lumMod val="75000"/>
                  </a:schemeClr>
                </a:solidFill>
              </a:rPr>
              <a:t>hraniva</a:t>
            </a:r>
            <a:endParaRPr lang="fr-FR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i="1" dirty="0" smtClean="0"/>
              <a:t>Trichoderma</a:t>
            </a:r>
            <a:r>
              <a:rPr lang="fr-FR" dirty="0" smtClean="0"/>
              <a:t> </a:t>
            </a:r>
            <a:r>
              <a:rPr lang="hr-HR" dirty="0" smtClean="0"/>
              <a:t>koristi iste </a:t>
            </a:r>
            <a:r>
              <a:rPr lang="hr-HR" dirty="0" err="1" smtClean="0"/>
              <a:t>hranive</a:t>
            </a:r>
            <a:r>
              <a:rPr lang="hr-HR" dirty="0" smtClean="0"/>
              <a:t> resurse kao i patogeni</a:t>
            </a:r>
            <a:endParaRPr lang="fr-FR" dirty="0" smtClean="0"/>
          </a:p>
          <a:p>
            <a:pPr marL="514350" indent="-514350">
              <a:buFont typeface="+mj-lt"/>
              <a:buAutoNum type="arabicParenR" startAt="3"/>
            </a:pPr>
            <a:r>
              <a:rPr lang="hr-HR" dirty="0" smtClean="0">
                <a:solidFill>
                  <a:srgbClr val="006600"/>
                </a:solidFill>
              </a:rPr>
              <a:t>Kompeticija za prostor</a:t>
            </a:r>
            <a:endParaRPr lang="fr-FR" dirty="0" smtClean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fr-FR" i="1" dirty="0" smtClean="0"/>
              <a:t>Trichoderm</a:t>
            </a:r>
            <a:r>
              <a:rPr lang="hr-HR" i="1" dirty="0" smtClean="0"/>
              <a:t>a</a:t>
            </a:r>
            <a:r>
              <a:rPr lang="fr-FR" dirty="0" smtClean="0"/>
              <a:t> </a:t>
            </a:r>
            <a:r>
              <a:rPr lang="hr-HR" dirty="0" smtClean="0"/>
              <a:t>se brzo razvija u odnosu na ostale mikroorganizme</a:t>
            </a:r>
            <a:endParaRPr lang="fr-FR" dirty="0" smtClean="0"/>
          </a:p>
          <a:p>
            <a:pPr marL="514350" indent="-514350">
              <a:buFont typeface="+mj-lt"/>
              <a:buAutoNum type="arabicParenR" startAt="4"/>
            </a:pPr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Hiperparazitizam</a:t>
            </a: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r-HR" dirty="0" smtClean="0"/>
              <a:t>Uništavanje patogena putem proizvodnje enzima kojim se degradiraju stanice patogena.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hr-HR" dirty="0" smtClean="0"/>
              <a:t>Ovi mehanizmi djelovanja su svojstveni pojedinim vrsta i sojevima.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13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04332" y="365126"/>
            <a:ext cx="7711017" cy="1325563"/>
          </a:xfrm>
        </p:spPr>
        <p:txBody>
          <a:bodyPr>
            <a:noAutofit/>
          </a:bodyPr>
          <a:lstStyle/>
          <a:p>
            <a:r>
              <a:rPr lang="hr-HR" sz="3400" dirty="0"/>
              <a:t>Kako </a:t>
            </a:r>
            <a:r>
              <a:rPr lang="fr-FR" sz="3400" i="1" dirty="0" err="1"/>
              <a:t>Trichoderma</a:t>
            </a:r>
            <a:r>
              <a:rPr lang="fr-FR" sz="3400" dirty="0"/>
              <a:t> </a:t>
            </a:r>
            <a:r>
              <a:rPr lang="hr-HR" sz="3400" dirty="0"/>
              <a:t>pomaže u suzbijanju bolesti </a:t>
            </a:r>
            <a:r>
              <a:rPr lang="hr-HR" sz="3400" dirty="0" smtClean="0"/>
              <a:t>drva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1974" y="1621592"/>
            <a:ext cx="8201026" cy="5270499"/>
          </a:xfrm>
        </p:spPr>
        <p:txBody>
          <a:bodyPr>
            <a:normAutofit lnSpcReduction="10000"/>
          </a:bodyPr>
          <a:lstStyle/>
          <a:p>
            <a:pPr algn="just"/>
            <a:r>
              <a:rPr lang="hr-HR" sz="2400" dirty="0" smtClean="0"/>
              <a:t>U zadnjih 15-</a:t>
            </a:r>
            <a:r>
              <a:rPr lang="hr-HR" sz="2400" dirty="0" err="1" smtClean="0"/>
              <a:t>ak</a:t>
            </a:r>
            <a:r>
              <a:rPr lang="hr-HR" sz="2400" dirty="0" smtClean="0"/>
              <a:t> godina provedeno je mnogo znanstvenih istraživanja s ciljem utvrđivanja efikasnosti vrsta roda </a:t>
            </a: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u suzbijanju bolesti drva vinove loze.</a:t>
            </a:r>
          </a:p>
          <a:p>
            <a:pPr marL="0" indent="0" algn="just">
              <a:buNone/>
            </a:pPr>
            <a:endParaRPr lang="hr-HR" sz="800" dirty="0"/>
          </a:p>
          <a:p>
            <a:pPr marL="719138" indent="-719138" algn="just">
              <a:buNone/>
            </a:pPr>
            <a:r>
              <a:rPr lang="hr-HR" sz="2200" b="1" dirty="0" smtClean="0">
                <a:solidFill>
                  <a:schemeClr val="accent6">
                    <a:lumMod val="50000"/>
                  </a:schemeClr>
                </a:solidFill>
              </a:rPr>
              <a:t>Kako</a:t>
            </a:r>
            <a:r>
              <a:rPr lang="fr-FR" sz="2200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r>
              <a:rPr lang="hr-HR" sz="2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2400" dirty="0" smtClean="0"/>
              <a:t>Testiranje na patogenima</a:t>
            </a:r>
            <a:r>
              <a:rPr lang="fr-FR" sz="2400" dirty="0" smtClean="0"/>
              <a:t>: </a:t>
            </a:r>
            <a:r>
              <a:rPr lang="fr-FR" sz="2400" i="1" dirty="0" smtClean="0"/>
              <a:t>Phaeomoniella chlamydospora,</a:t>
            </a:r>
            <a:r>
              <a:rPr lang="hr-HR" sz="2400" i="1" dirty="0" smtClean="0"/>
              <a:t> </a:t>
            </a:r>
            <a:r>
              <a:rPr lang="fr-FR" sz="2400" i="1" dirty="0" smtClean="0"/>
              <a:t>Phaeoacremonium minimum, Diplodia seriata, Neofusicoccum parvum</a:t>
            </a:r>
            <a:r>
              <a:rPr lang="hr-HR" sz="2400" i="1" dirty="0" smtClean="0"/>
              <a:t>.</a:t>
            </a:r>
            <a:endParaRPr lang="fr-FR" sz="2400" i="1" dirty="0" smtClean="0"/>
          </a:p>
          <a:p>
            <a:pPr marL="0" indent="0" algn="just">
              <a:buNone/>
            </a:pPr>
            <a:r>
              <a:rPr lang="fr-FR" sz="2600" dirty="0"/>
              <a:t>	</a:t>
            </a:r>
            <a:r>
              <a:rPr lang="hr-HR" sz="2400" dirty="0" smtClean="0"/>
              <a:t>Pokusi </a:t>
            </a:r>
            <a:r>
              <a:rPr lang="hr-HR" sz="2400" i="1" dirty="0" err="1" smtClean="0"/>
              <a:t>in</a:t>
            </a:r>
            <a:r>
              <a:rPr lang="hr-HR" sz="2400" i="1" dirty="0" smtClean="0"/>
              <a:t> </a:t>
            </a:r>
            <a:r>
              <a:rPr lang="hr-HR" sz="2400" i="1" dirty="0" err="1" smtClean="0"/>
              <a:t>vitro</a:t>
            </a:r>
            <a:r>
              <a:rPr lang="hr-HR" sz="2400" dirty="0" smtClean="0"/>
              <a:t> i ciljana inokulacija </a:t>
            </a:r>
            <a:r>
              <a:rPr lang="hr-HR" sz="2400" b="1" dirty="0" smtClean="0">
                <a:solidFill>
                  <a:srgbClr val="4B7B03"/>
                </a:solidFill>
              </a:rPr>
              <a:t>rana od rezidbe. </a:t>
            </a:r>
            <a:r>
              <a:rPr lang="fr-FR" sz="2800" b="1" dirty="0">
                <a:solidFill>
                  <a:srgbClr val="4B7B03"/>
                </a:solidFill>
              </a:rPr>
              <a:t>	</a:t>
            </a:r>
            <a:r>
              <a:rPr lang="fr-FR" sz="1100" b="1" dirty="0">
                <a:solidFill>
                  <a:srgbClr val="4B7B03"/>
                </a:solidFill>
              </a:rPr>
              <a:t>	</a:t>
            </a:r>
            <a:endParaRPr lang="hr-HR" sz="800" dirty="0"/>
          </a:p>
          <a:p>
            <a:pPr marL="719138" indent="-719138" algn="just">
              <a:buNone/>
            </a:pPr>
            <a:r>
              <a:rPr lang="hr-HR" sz="2200" b="1" dirty="0" smtClean="0">
                <a:solidFill>
                  <a:srgbClr val="006600"/>
                </a:solidFill>
              </a:rPr>
              <a:t>Rezultati</a:t>
            </a:r>
            <a:r>
              <a:rPr lang="fr-FR" sz="2200" b="1" dirty="0" smtClean="0">
                <a:solidFill>
                  <a:srgbClr val="006600"/>
                </a:solidFill>
              </a:rPr>
              <a:t>? </a:t>
            </a:r>
            <a:r>
              <a:rPr lang="hr-HR" sz="2400" dirty="0" smtClean="0"/>
              <a:t>Značajno variraju, s obzirom na metodu koja se koristila za kontrolu bolesti drva.</a:t>
            </a:r>
            <a:endParaRPr lang="hr-HR" sz="2400" dirty="0"/>
          </a:p>
          <a:p>
            <a:pPr marL="719138" indent="0" algn="just">
              <a:buNone/>
            </a:pPr>
            <a:r>
              <a:rPr lang="hr-HR" sz="2400" dirty="0" smtClean="0"/>
              <a:t>Širok spektar aktivnosti i mogućnost usporavanja zaraze raznih uzročnika bolesti drva.</a:t>
            </a:r>
          </a:p>
          <a:p>
            <a:pPr marL="719138" indent="0" algn="just">
              <a:buNone/>
            </a:pPr>
            <a:r>
              <a:rPr lang="fr-FR" sz="2400" i="1" dirty="0" smtClean="0"/>
              <a:t>Trichoderma</a:t>
            </a:r>
            <a:r>
              <a:rPr lang="fr-FR" sz="2400" dirty="0" smtClean="0"/>
              <a:t> </a:t>
            </a:r>
            <a:r>
              <a:rPr lang="hr-HR" sz="2400" dirty="0" smtClean="0"/>
              <a:t>može ostati </a:t>
            </a:r>
            <a:r>
              <a:rPr lang="hr-HR" sz="2400" dirty="0" err="1" smtClean="0"/>
              <a:t>vijabilna</a:t>
            </a:r>
            <a:r>
              <a:rPr lang="hr-HR" sz="2400" dirty="0" smtClean="0"/>
              <a:t> u višegodišnjem drvu čak 12 mjeseci.</a:t>
            </a:r>
            <a:endParaRPr lang="fr-FR" sz="2400" dirty="0"/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1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49" y="1825625"/>
            <a:ext cx="7886699" cy="3622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fr-FR" sz="2800" i="1" dirty="0" smtClean="0"/>
              <a:t>Trichoderma</a:t>
            </a:r>
            <a:r>
              <a:rPr lang="fr-FR" sz="2800" dirty="0" smtClean="0"/>
              <a:t> </a:t>
            </a:r>
            <a:r>
              <a:rPr lang="hr-HR" sz="2800" dirty="0" smtClean="0"/>
              <a:t>je živi organizam  i efikasnost njene primjene ovisi o uvjetima okoline.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800" dirty="0" smtClean="0"/>
              <a:t>Mogućnost i trajanje kolonizacije rana mogu ovisiti o raznim čimbenicima, poput </a:t>
            </a:r>
            <a:r>
              <a:rPr lang="hr-HR" sz="2800" dirty="0" err="1" smtClean="0"/>
              <a:t>fenofaze</a:t>
            </a:r>
            <a:r>
              <a:rPr lang="hr-HR" sz="2800" dirty="0" smtClean="0"/>
              <a:t> u kojoj se loza nalazi, fiziološkom stanju </a:t>
            </a:r>
            <a:r>
              <a:rPr lang="hr-HR" sz="2800" dirty="0" smtClean="0"/>
              <a:t>trsa </a:t>
            </a:r>
            <a:r>
              <a:rPr lang="hr-HR" sz="2800" dirty="0" smtClean="0"/>
              <a:t>i slično. </a:t>
            </a:r>
          </a:p>
          <a:p>
            <a:pPr algn="just">
              <a:lnSpc>
                <a:spcPct val="100000"/>
              </a:lnSpc>
              <a:buFontTx/>
              <a:buChar char="-"/>
            </a:pPr>
            <a:r>
              <a:rPr lang="hr-HR" sz="2800" dirty="0" smtClean="0"/>
              <a:t>Zaštita rana s </a:t>
            </a:r>
            <a:r>
              <a:rPr lang="fr-FR" sz="2800" i="1" dirty="0" smtClean="0"/>
              <a:t>Trichoderma</a:t>
            </a:r>
            <a:r>
              <a:rPr lang="fr-FR" sz="2800" dirty="0" smtClean="0"/>
              <a:t> </a:t>
            </a:r>
            <a:r>
              <a:rPr lang="hr-HR" sz="2800" dirty="0" smtClean="0"/>
              <a:t>vrstama ovisi o interakciji gljive i trsa.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6424" y="469107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804332" y="365126"/>
            <a:ext cx="77110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 smtClean="0"/>
              <a:t>Kako </a:t>
            </a:r>
            <a:r>
              <a:rPr lang="fr-FR" sz="3400" i="1" dirty="0" err="1" smtClean="0"/>
              <a:t>Trichoderma</a:t>
            </a:r>
            <a:r>
              <a:rPr lang="fr-FR" sz="3400" dirty="0" smtClean="0"/>
              <a:t> </a:t>
            </a:r>
            <a:r>
              <a:rPr lang="hr-HR" sz="3400" dirty="0" smtClean="0"/>
              <a:t>pomaže u suzbijanju bolesti drva</a:t>
            </a:r>
            <a:r>
              <a:rPr lang="fr-FR" sz="3400" dirty="0" smtClean="0"/>
              <a:t>?</a:t>
            </a:r>
            <a:br>
              <a:rPr lang="fr-FR" sz="3400" dirty="0" smtClean="0"/>
            </a:br>
            <a:endParaRPr lang="fr-FR" sz="3400" dirty="0"/>
          </a:p>
        </p:txBody>
      </p:sp>
    </p:spTree>
    <p:extLst>
      <p:ext uri="{BB962C8B-B14F-4D97-AF65-F5344CB8AC3E}">
        <p14:creationId xmlns:p14="http://schemas.microsoft.com/office/powerpoint/2010/main" val="405928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365127"/>
            <a:ext cx="7753350" cy="752474"/>
          </a:xfrm>
        </p:spPr>
        <p:txBody>
          <a:bodyPr>
            <a:noAutofit/>
          </a:bodyPr>
          <a:lstStyle/>
          <a:p>
            <a:r>
              <a:rPr lang="hr-HR" sz="3400" dirty="0"/>
              <a:t>Kako </a:t>
            </a:r>
            <a:r>
              <a:rPr lang="fr-FR" sz="3400" i="1" dirty="0" err="1"/>
              <a:t>Trichoderma</a:t>
            </a:r>
            <a:r>
              <a:rPr lang="fr-FR" sz="3400" dirty="0"/>
              <a:t> </a:t>
            </a:r>
            <a:r>
              <a:rPr lang="hr-HR" sz="3400" dirty="0"/>
              <a:t>pomaže u suzbijanju bolesti drva</a:t>
            </a:r>
            <a:r>
              <a:rPr lang="fr-FR" sz="3400" dirty="0" smtClean="0"/>
              <a:t>?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6700" y="1718734"/>
            <a:ext cx="8623300" cy="361769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Rodu </a:t>
            </a:r>
            <a:r>
              <a:rPr lang="fr-FR" sz="2800" i="1" dirty="0" smtClean="0"/>
              <a:t>Trichoderma</a:t>
            </a:r>
            <a:r>
              <a:rPr lang="fr-FR" sz="2800" dirty="0" smtClean="0"/>
              <a:t> </a:t>
            </a:r>
            <a:r>
              <a:rPr lang="hr-HR" sz="2800" dirty="0" smtClean="0"/>
              <a:t>pripadaju razne vrste gljiva</a:t>
            </a:r>
            <a:r>
              <a:rPr lang="hr-HR" sz="2800" dirty="0"/>
              <a:t> </a:t>
            </a:r>
            <a:r>
              <a:rPr lang="hr-HR" sz="2800" dirty="0" smtClean="0"/>
              <a:t>i svaka vrsta ima više sojeva. </a:t>
            </a:r>
          </a:p>
          <a:p>
            <a:endParaRPr lang="fr-FR" sz="1600" dirty="0"/>
          </a:p>
          <a:p>
            <a:pPr marL="457200" lvl="1" indent="0">
              <a:buNone/>
            </a:pPr>
            <a:r>
              <a:rPr lang="hr-HR" sz="2400" dirty="0" smtClean="0"/>
              <a:t>Sojevi se razlikuju u antagonističkom potencijalu i ne mogu imati jednak učinak na sve mikroorganizme uzročnike bolesti drva. </a:t>
            </a:r>
          </a:p>
          <a:p>
            <a:pPr marL="0" indent="0">
              <a:buNone/>
            </a:pPr>
            <a:endParaRPr lang="fr-FR" sz="28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>
          <a:xfrm>
            <a:off x="6106160" y="4515157"/>
            <a:ext cx="3037840" cy="2336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3" r="4682"/>
          <a:stretch/>
        </p:blipFill>
        <p:spPr>
          <a:xfrm>
            <a:off x="3042920" y="4509392"/>
            <a:ext cx="3050540" cy="234256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5400" y="4081809"/>
            <a:ext cx="911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       Simptomi </a:t>
            </a:r>
            <a:r>
              <a:rPr lang="hr-HR" sz="1200" dirty="0"/>
              <a:t>bolesti drva na sorti	 </a:t>
            </a:r>
            <a:r>
              <a:rPr lang="hr-HR" sz="1200" dirty="0" smtClean="0"/>
              <a:t>                 Simptomi </a:t>
            </a:r>
            <a:r>
              <a:rPr lang="hr-HR" sz="1200" dirty="0"/>
              <a:t>bolesti drva na </a:t>
            </a:r>
            <a:r>
              <a:rPr lang="hr-HR" sz="1200" dirty="0" smtClean="0"/>
              <a:t>sorti		    Simptomi bolesti drva na sorti</a:t>
            </a:r>
            <a:endParaRPr lang="fr-FR" sz="1200" dirty="0" smtClean="0"/>
          </a:p>
          <a:p>
            <a:r>
              <a:rPr lang="hr-HR" sz="1200" dirty="0" smtClean="0"/>
              <a:t>                      </a:t>
            </a:r>
            <a:r>
              <a:rPr lang="fr-FR" sz="1200" dirty="0" smtClean="0"/>
              <a:t>Sauvignon</a:t>
            </a:r>
            <a:r>
              <a:rPr lang="hr-HR" sz="1200" dirty="0" smtClean="0"/>
              <a:t> bijeli</a:t>
            </a:r>
            <a:r>
              <a:rPr lang="fr-FR" sz="1200" dirty="0" smtClean="0"/>
              <a:t>		 </a:t>
            </a:r>
            <a:r>
              <a:rPr lang="hr-HR" sz="1200" dirty="0"/>
              <a:t>	</a:t>
            </a:r>
            <a:r>
              <a:rPr lang="hr-HR" sz="1200" dirty="0" smtClean="0"/>
              <a:t>         </a:t>
            </a:r>
            <a:r>
              <a:rPr lang="fr-FR" sz="1200" dirty="0" smtClean="0"/>
              <a:t>Fer Servadou 		</a:t>
            </a:r>
            <a:r>
              <a:rPr lang="hr-HR" sz="1200" dirty="0"/>
              <a:t> </a:t>
            </a:r>
            <a:r>
              <a:rPr lang="hr-HR" sz="1200" dirty="0" smtClean="0"/>
              <a:t>                 </a:t>
            </a:r>
            <a:r>
              <a:rPr lang="fr-FR" sz="1200" dirty="0" smtClean="0"/>
              <a:t>Cabernet Franc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0" r="18163" b="19076"/>
          <a:stretch/>
        </p:blipFill>
        <p:spPr>
          <a:xfrm>
            <a:off x="25400" y="4503349"/>
            <a:ext cx="2997200" cy="23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2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0200" y="1825625"/>
            <a:ext cx="6261257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i="1" dirty="0" err="1" smtClean="0">
                <a:solidFill>
                  <a:srgbClr val="4B7B03"/>
                </a:solidFill>
              </a:rPr>
              <a:t>Trichoderma</a:t>
            </a:r>
            <a:r>
              <a:rPr lang="fr-FR" sz="2400" i="1" dirty="0" smtClean="0">
                <a:solidFill>
                  <a:srgbClr val="4B7B03"/>
                </a:solidFill>
              </a:rPr>
              <a:t> </a:t>
            </a:r>
            <a:r>
              <a:rPr lang="fr-FR" sz="2400" i="1" dirty="0" err="1" smtClean="0">
                <a:solidFill>
                  <a:srgbClr val="4B7B03"/>
                </a:solidFill>
              </a:rPr>
              <a:t>atroviride</a:t>
            </a:r>
            <a:endParaRPr lang="fr-FR" sz="2400" i="1" dirty="0" smtClean="0">
              <a:solidFill>
                <a:srgbClr val="4B7B03"/>
              </a:solidFill>
            </a:endParaRPr>
          </a:p>
          <a:p>
            <a:pPr lvl="0"/>
            <a:r>
              <a:rPr lang="en-GB" sz="2400" i="1" dirty="0" err="1"/>
              <a:t>Trichoderma</a:t>
            </a:r>
            <a:r>
              <a:rPr lang="en-US" sz="2400" i="1" dirty="0"/>
              <a:t> 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 smtClean="0"/>
              <a:t>SC1 </a:t>
            </a:r>
            <a:r>
              <a:rPr lang="hr-HR" sz="2400" dirty="0" smtClean="0"/>
              <a:t>je izolirana iz drva lijeske te je selekcionirana zbog mogućnosti </a:t>
            </a:r>
            <a:r>
              <a:rPr lang="hr-HR" sz="2400" b="1" dirty="0" smtClean="0"/>
              <a:t>jake kolonizacije rana </a:t>
            </a:r>
            <a:r>
              <a:rPr lang="hr-HR" sz="2400" dirty="0" smtClean="0"/>
              <a:t>i znatne </a:t>
            </a:r>
            <a:r>
              <a:rPr lang="hr-HR" sz="2400" b="1" dirty="0" smtClean="0"/>
              <a:t>proizvodnje enzima </a:t>
            </a:r>
            <a:r>
              <a:rPr lang="hr-HR" sz="2400" dirty="0" smtClean="0"/>
              <a:t>koji degradira stanice patogena. </a:t>
            </a:r>
          </a:p>
          <a:p>
            <a:r>
              <a:rPr lang="en-GB" sz="2400" i="1" dirty="0" smtClean="0"/>
              <a:t>Trichoderma </a:t>
            </a:r>
            <a:r>
              <a:rPr lang="en-GB" sz="2400" i="1" dirty="0" err="1"/>
              <a:t>atroviride</a:t>
            </a:r>
            <a:r>
              <a:rPr lang="en-GB" sz="2400" i="1" dirty="0"/>
              <a:t> </a:t>
            </a:r>
            <a:r>
              <a:rPr lang="en-GB" sz="2400" dirty="0"/>
              <a:t>I1237 </a:t>
            </a:r>
            <a:r>
              <a:rPr lang="hr-HR" sz="2400" dirty="0" smtClean="0"/>
              <a:t>ima mogućnost </a:t>
            </a:r>
            <a:r>
              <a:rPr lang="hr-HR" sz="2400" b="1" dirty="0" smtClean="0"/>
              <a:t>brze kolonizacije rana od rezidbe</a:t>
            </a:r>
            <a:r>
              <a:rPr lang="en-GB" sz="2400" dirty="0" smtClean="0"/>
              <a:t>, </a:t>
            </a:r>
            <a:r>
              <a:rPr lang="hr-HR" sz="2400" dirty="0" smtClean="0"/>
              <a:t>čime se uspješno natječe s </a:t>
            </a:r>
            <a:r>
              <a:rPr lang="hr-HR" sz="2400" dirty="0" err="1" smtClean="0"/>
              <a:t>uzročnicimima</a:t>
            </a:r>
            <a:r>
              <a:rPr lang="hr-HR" sz="2400" dirty="0" smtClean="0"/>
              <a:t> bolesti za </a:t>
            </a:r>
            <a:r>
              <a:rPr lang="hr-HR" sz="2400" dirty="0" err="1" smtClean="0"/>
              <a:t>hraniva</a:t>
            </a:r>
            <a:r>
              <a:rPr lang="hr-HR" sz="2400" dirty="0" smtClean="0"/>
              <a:t> i prostor. Također posjeduje svojstva </a:t>
            </a:r>
            <a:r>
              <a:rPr lang="hr-HR" sz="2400" dirty="0" err="1" smtClean="0"/>
              <a:t>antibioze</a:t>
            </a:r>
            <a:r>
              <a:rPr lang="hr-HR" sz="2400" dirty="0" smtClean="0"/>
              <a:t> i </a:t>
            </a:r>
            <a:r>
              <a:rPr lang="hr-HR" sz="2400" dirty="0" err="1" smtClean="0"/>
              <a:t>mikoparazitizma</a:t>
            </a:r>
            <a:r>
              <a:rPr lang="hr-HR" sz="2400" dirty="0" smtClean="0"/>
              <a:t>. </a:t>
            </a:r>
          </a:p>
          <a:p>
            <a:pPr lvl="0"/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89146" y="212720"/>
            <a:ext cx="5962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/>
              <a:t>Kako </a:t>
            </a:r>
            <a:r>
              <a:rPr lang="fr-FR" sz="3400" i="1" dirty="0" err="1"/>
              <a:t>Trichoderma</a:t>
            </a:r>
            <a:r>
              <a:rPr lang="fr-FR" sz="3400" dirty="0"/>
              <a:t> </a:t>
            </a:r>
            <a:r>
              <a:rPr lang="hr-HR" sz="3400" dirty="0"/>
              <a:t>pomaže u suzbijanju bolesti drva</a:t>
            </a:r>
            <a:r>
              <a:rPr lang="fr-FR" sz="3400" dirty="0" smtClean="0"/>
              <a:t>?</a:t>
            </a:r>
            <a:endParaRPr lang="hr-HR" sz="3400" dirty="0" smtClean="0"/>
          </a:p>
        </p:txBody>
      </p:sp>
      <p:pic>
        <p:nvPicPr>
          <p:cNvPr id="5" name="Grafik 4" descr="D:\WINETWORK\BilderVideos\Trichoderma\T. antroviride SC1 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2" y="1746323"/>
            <a:ext cx="2131695" cy="14382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7013255" y="3118082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T. </a:t>
            </a:r>
            <a:r>
              <a:rPr lang="fr-FR" i="1" dirty="0" err="1" smtClean="0"/>
              <a:t>Atroviride</a:t>
            </a:r>
            <a:r>
              <a:rPr lang="fr-FR" i="1" dirty="0" smtClean="0"/>
              <a:t> </a:t>
            </a:r>
            <a:r>
              <a:rPr lang="fr-FR" dirty="0" smtClean="0"/>
              <a:t>SC1</a:t>
            </a:r>
            <a:endParaRPr lang="fr-FR" dirty="0"/>
          </a:p>
        </p:txBody>
      </p:sp>
      <p:pic>
        <p:nvPicPr>
          <p:cNvPr id="7" name="Grafik 3" descr="D:\WINETWORK\BilderVideos\Trichoderma\T. antroviride SC1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021" y="353293"/>
            <a:ext cx="2131695" cy="14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2" descr="D:\WINETWORK\BilderVideos\Trichoderma\T. antroviride 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3610739"/>
            <a:ext cx="2050096" cy="1457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fik 1" descr="D:\WINETWORK\BilderVideos\Trichoderma\T. antroviride 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954" y="5068358"/>
            <a:ext cx="2050096" cy="13715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ZoneTexte 9"/>
          <p:cNvSpPr txBox="1"/>
          <p:nvPr/>
        </p:nvSpPr>
        <p:spPr>
          <a:xfrm>
            <a:off x="6858157" y="6367372"/>
            <a:ext cx="202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T. </a:t>
            </a:r>
            <a:r>
              <a:rPr lang="fr-FR" i="1" dirty="0" err="1" smtClean="0"/>
              <a:t>Atroviride</a:t>
            </a:r>
            <a:r>
              <a:rPr lang="fr-FR" i="1" dirty="0" smtClean="0"/>
              <a:t> </a:t>
            </a:r>
            <a:r>
              <a:rPr lang="fr-FR" dirty="0" smtClean="0"/>
              <a:t>I1237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5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336799"/>
            <a:ext cx="592455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i="1" dirty="0">
                <a:solidFill>
                  <a:srgbClr val="4B7B03"/>
                </a:solidFill>
              </a:rPr>
              <a:t>Trichoderma </a:t>
            </a:r>
            <a:r>
              <a:rPr lang="en-GB" sz="2400" i="1" dirty="0" err="1" smtClean="0">
                <a:solidFill>
                  <a:srgbClr val="4B7B03"/>
                </a:solidFill>
              </a:rPr>
              <a:t>asperellum</a:t>
            </a:r>
            <a:r>
              <a:rPr lang="en-GB" sz="2400" i="1" dirty="0" smtClean="0">
                <a:solidFill>
                  <a:srgbClr val="4B7B03"/>
                </a:solidFill>
              </a:rPr>
              <a:t> </a:t>
            </a:r>
            <a:r>
              <a:rPr lang="en-GB" sz="2400" dirty="0" smtClean="0"/>
              <a:t>ICC012</a:t>
            </a:r>
            <a:r>
              <a:rPr lang="en-GB" sz="2400" i="1" dirty="0" smtClean="0"/>
              <a:t>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4B7B03"/>
                </a:solidFill>
              </a:rPr>
              <a:t>T</a:t>
            </a:r>
            <a:r>
              <a:rPr lang="en-GB" sz="2400" i="1" dirty="0">
                <a:solidFill>
                  <a:srgbClr val="4B7B03"/>
                </a:solidFill>
              </a:rPr>
              <a:t>richoderma </a:t>
            </a:r>
            <a:r>
              <a:rPr lang="en-GB" sz="2400" i="1" dirty="0" err="1">
                <a:solidFill>
                  <a:srgbClr val="4B7B03"/>
                </a:solidFill>
              </a:rPr>
              <a:t>gamsii</a:t>
            </a:r>
            <a:r>
              <a:rPr lang="en-GB" sz="2400" i="1" dirty="0">
                <a:solidFill>
                  <a:srgbClr val="4B7B03"/>
                </a:solidFill>
              </a:rPr>
              <a:t> </a:t>
            </a:r>
            <a:r>
              <a:rPr lang="en-GB" sz="2400" dirty="0" smtClean="0"/>
              <a:t>ICC080</a:t>
            </a:r>
            <a:r>
              <a:rPr lang="hr-HR" sz="2400" dirty="0" smtClean="0"/>
              <a:t> mogu djelovati kao </a:t>
            </a:r>
            <a:r>
              <a:rPr lang="hr-HR" sz="2400" b="1" dirty="0" err="1" smtClean="0"/>
              <a:t>mikoparaziti</a:t>
            </a:r>
            <a:r>
              <a:rPr lang="hr-HR" sz="2400" b="1" dirty="0" smtClean="0"/>
              <a:t> na uzročnike bolesti drva </a:t>
            </a:r>
            <a:r>
              <a:rPr lang="hr-HR" sz="2400" dirty="0" smtClean="0"/>
              <a:t>pri temperaturama od </a:t>
            </a:r>
            <a:r>
              <a:rPr lang="en-GB" sz="2400" dirty="0" smtClean="0"/>
              <a:t>10</a:t>
            </a:r>
            <a:r>
              <a:rPr lang="hr-HR" sz="2400" dirty="0" smtClean="0"/>
              <a:t> </a:t>
            </a:r>
            <a:r>
              <a:rPr lang="en-GB" sz="2400" dirty="0" smtClean="0"/>
              <a:t>°</a:t>
            </a:r>
            <a:r>
              <a:rPr lang="en-GB" sz="2400" dirty="0" smtClean="0"/>
              <a:t>C</a:t>
            </a:r>
            <a:r>
              <a:rPr lang="hr-HR" sz="2400" dirty="0" smtClean="0"/>
              <a:t>, odnosno </a:t>
            </a:r>
            <a:r>
              <a:rPr lang="en-GB" sz="2400" dirty="0" smtClean="0"/>
              <a:t>15</a:t>
            </a:r>
            <a:r>
              <a:rPr lang="hr-HR" sz="2400" dirty="0" smtClean="0"/>
              <a:t> </a:t>
            </a:r>
            <a:r>
              <a:rPr lang="en-GB" sz="2400" dirty="0" smtClean="0"/>
              <a:t>°</a:t>
            </a:r>
            <a:r>
              <a:rPr lang="en-GB" sz="2400" dirty="0" smtClean="0"/>
              <a:t>C. 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 smtClean="0"/>
              <a:t>Obje vrste imaju životnu aktivnost do temperature od </a:t>
            </a:r>
            <a:r>
              <a:rPr lang="en-GB" sz="2400" dirty="0" smtClean="0"/>
              <a:t>5</a:t>
            </a:r>
            <a:r>
              <a:rPr lang="hr-HR" sz="2400" dirty="0" smtClean="0"/>
              <a:t> </a:t>
            </a:r>
            <a:r>
              <a:rPr lang="en-GB" sz="2400" dirty="0" smtClean="0"/>
              <a:t>°</a:t>
            </a:r>
            <a:r>
              <a:rPr lang="en-GB" sz="2400" dirty="0" smtClean="0"/>
              <a:t>C </a:t>
            </a:r>
            <a:r>
              <a:rPr lang="hr-HR" sz="2400" dirty="0" smtClean="0"/>
              <a:t>i sposobne su </a:t>
            </a:r>
            <a:r>
              <a:rPr lang="hr-HR" sz="2400" dirty="0" err="1" smtClean="0"/>
              <a:t>mikoparazitirati</a:t>
            </a:r>
            <a:r>
              <a:rPr lang="hr-HR" sz="2400" dirty="0" smtClean="0"/>
              <a:t> pri porastu temperature. </a:t>
            </a:r>
          </a:p>
        </p:txBody>
      </p:sp>
      <p:pic>
        <p:nvPicPr>
          <p:cNvPr id="5" name="Kép 678" descr="C:\Users\HP\Desktop\Tokaj, Disznókő képek 2017.03.22\Trichoderma képek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3" r="60366"/>
          <a:stretch/>
        </p:blipFill>
        <p:spPr bwMode="auto">
          <a:xfrm>
            <a:off x="6667500" y="3907366"/>
            <a:ext cx="2384423" cy="2460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Résultat de recherche d'images pour &quot;trichoderma asperellum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1866"/>
            <a:ext cx="2384424" cy="178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96100" y="3278329"/>
            <a:ext cx="21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T. </a:t>
            </a:r>
            <a:r>
              <a:rPr lang="en-GB" i="1" dirty="0" err="1" smtClean="0"/>
              <a:t>asperellum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69383" y="461964"/>
            <a:ext cx="59267" cy="55880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220"/>
            <a:ext cx="1363133" cy="599779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789146" y="212720"/>
            <a:ext cx="59628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400" dirty="0"/>
              <a:t>Kako </a:t>
            </a:r>
            <a:r>
              <a:rPr lang="fr-FR" sz="3400" i="1" dirty="0" err="1"/>
              <a:t>Trichoderma</a:t>
            </a:r>
            <a:r>
              <a:rPr lang="fr-FR" sz="3400" dirty="0"/>
              <a:t> </a:t>
            </a:r>
            <a:r>
              <a:rPr lang="hr-HR" sz="3400" dirty="0"/>
              <a:t>pomaže u suzbijanju bolesti drva</a:t>
            </a:r>
            <a:r>
              <a:rPr lang="fr-FR" sz="3400" dirty="0" smtClean="0"/>
              <a:t>?</a:t>
            </a:r>
            <a:endParaRPr lang="hr-HR" sz="3400" dirty="0" smtClean="0"/>
          </a:p>
        </p:txBody>
      </p:sp>
    </p:spTree>
    <p:extLst>
      <p:ext uri="{BB962C8B-B14F-4D97-AF65-F5344CB8AC3E}">
        <p14:creationId xmlns:p14="http://schemas.microsoft.com/office/powerpoint/2010/main" val="33461372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439</TotalTime>
  <Words>1282</Words>
  <Application>Microsoft Office PowerPoint</Application>
  <PresentationFormat>Prikaz na zaslonu (4:3)</PresentationFormat>
  <Paragraphs>197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Thème Office</vt:lpstr>
      <vt:lpstr>Primjena vrsta roda Trichoderma u zaštiti od  bolesti drva vinove loze</vt:lpstr>
      <vt:lpstr>Pregled prezentacije</vt:lpstr>
      <vt:lpstr>Gljive iz roda Trichoderma </vt:lpstr>
      <vt:lpstr>Gljive iz roda Trichoderma </vt:lpstr>
      <vt:lpstr>Kako Trichoderma pomaže u suzbijanju bolesti drva? </vt:lpstr>
      <vt:lpstr>PowerPointova prezentacija</vt:lpstr>
      <vt:lpstr>Kako Trichoderma pomaže u suzbijanju bolesti drva?</vt:lpstr>
      <vt:lpstr>PowerPointova prezentacija</vt:lpstr>
      <vt:lpstr>PowerPointova prezentacija</vt:lpstr>
      <vt:lpstr>PowerPointova prezentacija</vt:lpstr>
      <vt:lpstr>Kako primijeniti proizvode na bazi Trichoderme? </vt:lpstr>
      <vt:lpstr>Kako primijeniti proizvode na bazi Trichoderme? </vt:lpstr>
      <vt:lpstr>Kako primijeniti proizvode na bazi Trichoderme? </vt:lpstr>
      <vt:lpstr>PowerPointova prezentacija</vt:lpstr>
      <vt:lpstr>Kako primijeniti proizvode na bazi Trichoderme? </vt:lpstr>
      <vt:lpstr>Kakva je efikasnost vrsta roda Trichoderma? </vt:lpstr>
      <vt:lpstr>Kakva je efikasnost vrsta roda Trichoderma? </vt:lpstr>
      <vt:lpstr>Kakva je efikasnost vrsta roda Trichoderma? </vt:lpstr>
      <vt:lpstr>Projekt WINETWORK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Trichoderma spp. in the management of GTDs in Europe</dc:title>
  <dc:creator>PREZMAN Fanny</dc:creator>
  <cp:lastModifiedBy>Marijan Bubola</cp:lastModifiedBy>
  <cp:revision>52</cp:revision>
  <dcterms:created xsi:type="dcterms:W3CDTF">2017-05-04T14:38:41Z</dcterms:created>
  <dcterms:modified xsi:type="dcterms:W3CDTF">2017-10-16T11:33:35Z</dcterms:modified>
</cp:coreProperties>
</file>